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p="http://schemas.openxmlformats.org/presentationml/2006/main" xmlns:r="http://schemas.openxmlformats.org/officeDocument/2006/relationships" saveSubsetFonts="1" autoCompressPictures="0">
  <p:sldMasterIdLst>
    <p:sldMasterId id="2147483648" r:id="rId1"/>
  </p:sldMasterIdLst>
  <p:notesMasterIdLst>
    <p:notesMasterId r:id="rId21"/>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  <Relationship Id="rId21" Type="http://schemas.openxmlformats.org/officeDocument/2006/relationships/notesMaster" Target="notesMasters/notesMaster1.xml"/>
</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a:lstStyle/>
          <a:p>
            <a:pPr/>
            <a:endParaRPr lang="en"/>
          </a:p>
        </p:txBody>
      </p:sp>
      <p:sp>
        <p:nvSpPr>
          <p:cNvPr id="3" name="Date Placeholder 2"/>
          <p:cNvSpPr>
            <a:spLocks noGrp="1"/>
          </p:cNvSpPr>
          <p:nvPr>
            <p:ph type="dt" sz="half" idx="1"/>
          </p:nvPr>
        </p:nvSpPr>
        <p:spPr>
          <a:xfrm>
            <a:off x="3884613" y="0"/>
            <a:ext cx="2971800" cy="457200"/>
          </a:xfrm>
          <a:prstGeom prst="rect">
            <a:avLst/>
          </a:prstGeom>
        </p:spPr>
        <p:txBody>
          <a:bodyPr/>
          <a:lstStyle/>
          <a:p>
            <a:pPr/>
            <a:endParaRPr lang="en"/>
          </a:p>
        </p:txBody>
      </p:sp>
      <p:sp>
        <p:nvSpPr>
          <p:cNvPr id="4" name="Slide Image Placeholder 3"/>
          <p:cNvSpPr>
            <a:spLocks noGrp="1" noRot="1" noChangeAspect="1"/>
          </p:cNvSpPr>
          <p:nvPr>
            <p:ph type="sldImg" idx="2"/>
          </p:nvPr>
        </p:nvSpPr>
        <p:spPr>
          <a:xfrm>
            <a:off x="1143000" y="685800"/>
            <a:ext cx="4572000" cy="3429000"/>
          </a:xfrm>
          <a:prstGeom prst="rect">
            <a:avLst/>
          </a:prstGeom>
        </p:spPr>
      </p:sp>
      <p:sp>
        <p:nvSpPr>
          <p:cNvPr id="5" name="Notes Placeholder 4"/>
          <p:cNvSpPr>
            <a:spLocks noGrp="1"/>
          </p:cNvSpPr>
          <p:nvPr>
            <p:ph type="body" sz="quarter" idx="3"/>
          </p:nvPr>
        </p:nvSpPr>
        <p:spPr>
          <a:xfrm>
            <a:off x="685800" y="4343400"/>
            <a:ext cx="5486400" cy="4114800"/>
          </a:xfrm>
          <a:prstGeom prst="rect">
            <a:avLst/>
          </a:prstGeom>
        </p:spPr>
        <p:txBody>
          <a:bodyPr/>
          <a:lstStyle/>
          <a:p>
            <a:pPr/>
            <a:endParaRPr lang="en"/>
          </a:p>
        </p:txBody>
      </p:sp>
      <p:sp>
        <p:nvSpPr>
          <p:cNvPr id="6" name="Footer Placeholder 5"/>
          <p:cNvSpPr>
            <a:spLocks noGrp="1"/>
          </p:cNvSpPr>
          <p:nvPr>
            <p:ph type="ftr" sz="quarter" idx="4"/>
          </p:nvPr>
        </p:nvSpPr>
        <p:spPr>
          <a:xfrm>
            <a:off x="0" y="8685213"/>
            <a:ext cx="2971800" cy="457200"/>
          </a:xfrm>
          <a:prstGeom prst="rect">
            <a:avLst/>
          </a:prstGeom>
        </p:spPr>
        <p:txBody>
          <a:bodyPr/>
          <a:lstStyle/>
          <a:p>
            <a:pPr/>
            <a:endParaRPr lang="en"/>
          </a:p>
        </p:txBody>
      </p:sp>
      <p:sp>
        <p:nvSpPr>
          <p:cNvPr id="7" name="Slide Number Placeholder 6"/>
          <p:cNvSpPr>
            <a:spLocks noGrp="1"/>
          </p:cNvSpPr>
          <p:nvPr>
            <p:ph type="sldNum" sz="quarter" idx="5"/>
          </p:nvPr>
        </p:nvSpPr>
        <p:spPr>
          <a:xfrm>
            <a:off x="3884613" y="8685213"/>
            <a:ext cx="2971800" cy="457200"/>
          </a:xfrm>
          <a:prstGeom prst="rect">
            <a:avLst/>
          </a:prstGeom>
        </p:spPr>
        <p:txBody>
          <a:bodyPr/>
          <a:lstStyle/>
          <a:p>
            <a:pPr/>
            <a:endParaRPr lang="en"/>
          </a:p>
        </p:txBody>
      </p:sp>
    </p:spTree>
  </p:cSld>
  <p:clrMap bg1="lt1" tx1="dk1" bg2="lt2" tx2="dk2" accent1="accent1" accent2="accent2" accent3="accent3" accent4="accent4" accent5="accent5" accent6="accent6" hlink="hlink" folHlink="folHlink"/>
  <p:hf/>
  <p:notesStyle>
    <a:lvl1pPr marL="0" algn="l">
      <a:defRPr sz="1200" lang="en"/>
    </a:lvl1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 dirty="0"/>
              <a:t>More and more people don't search anymore — they just ask an AI. And here's the uncomfortable truth: if your product never comes up in that AI's answer, it doesn't matter how good it is. To that user, you simply don't exist. This deck is a complete guide to getting AI systems like ChatGPT and Perplexity to actually recommend your product — starting from zero.</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 dirty="0"/>
              <a:t>Before we go any further, here's something practical you can use immediately. Cyberbard's Auto Test checks whether ChatGPT, Perplexity, and other AI systems can actually read and understand your site, and shows you exactly what's blocking them. It's free, self-serve, and one click — no developer needed. Just search "Cyberbard" and run your own test to get a scored report. Keep this in the back of your mind as we go, because everything in this talk is about exactly what that test measures: is AI able to find, read, and trust your site.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 dirty="0"/>
              <a:t>Let's start with the basics. GEO stands for Generative Engine Optimization. In one line: it's what makes your content visible, understandable, and citable to AI, so that AI recommends it. Compare that to SEO, which most of you already know. SEO is about ranking high in a list of links — like grabbing a good spot on the shelf. The user still has to look, compare, and click through. GEO is different: it's about getting named directly inside the AI's answer, the way a knowledgeable clerk would recommend you by name. Here's the test: if you ask an AI "what are good AI meeting-note tools?" and it names a product and explains why it's good, that's GEO working. The user never even searched or clicked a link. You might also hear this called AEO or AI-SEO — different names, same idea. GEO is just the term we'll use today.</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 dirty="0"/>
              <a:t>Why does this matter right now? Because the way people get information has fundamentally changed. It used to be: type keywords into a search box, scan a list of links, click through, and judge for yourself. Now, increasingly, people just ask AI directly and get a ready-made answer. This creates something called zero-click search. Ask an AI tomorrow's weather, and it just tells you — no site visit required. For any product, this changes the entire game. It used to be about ranking in search. Now it's about being cited by AI. Whoever the AI names becomes the authority in that user's eyes — and everyone left out of the answer is, for that user, simply invisible.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 dirty="0"/>
              <a:t>GEO helps every kind of business, but it's an especially outsized opportunity if you're building an AI product for overseas markets, and here's why. First, the open web is one connected graph — ChatGPT, Perplexity, and Google AI Overviews can crawl the entire web directly, including your own site. That's very different from fragmented, siloed domestic data ecosystems. Second, overseas AI systems place a lot of trust in a strong official site. A well-structured, content-rich product site is itself considered a highly trustworthy source. So building your own site well isn't just good practice — it's the single most direct, highest-leverage GEO move you can make. Bottom line: if you're selling overseas, you need your own independent site, and it needs to be built for AI, not just for humans.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 dirty="0"/>
              <a:t>Not every product needs to invest heavily in GEO — so let's do a quick gut check. The core question: will your buyer research and compare before they pay? The more homework a purchase requires, the higher the GEO payoff — SaaS tools are a textbook example of this. But even if you pass that test, there are two entry conditions you need to clear first. One: you need real content. An empty-slogan website gives AI nothing to crawl or cite. Two: you need a trace on the web — third-party discussion of you is real "index data," while your own self-praise is just noise. And here's a myth worth busting: spending money on ads does not make AI know who you are. You have to leave real, indexable data out there on the open web — otherwise AI might hallucinate about you, or even attach a competitor's negative press to your name by mistake.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 dirty="0"/>
              <a:t>So how does AI actually decide who to recommend? It's a mechanical, two-step, three-filter process — and once you understand it, you can basically reverse-engineer it. Step one is retrieval: when someone asks a question, the AI searches the connected web and pulls in a batch of relevant content. Step two is generation: the AI reads what it retrieved, extracts the facts, and writes the answer in its own words. If you're never retrieved, or your content is too messy to extract cleanly, you simply cannot appear in the answer — no matter how good your product is. Underneath that two-step process is a three-layer funnel. Layer one is findable: AI has to physically be able to reach you — blocked crawlers or a painfully slow site mean instant drop-out. Layer two is understandable: AI favors clear structure and high information density, and it actively dislikes vague, emotional copy. Layer three is trustworthy: AI cross-checks — one source alone is weak, but if your site, an independent review, and a news piece all say the same thing, that becomes credible. You can boil this whole mechanism down to one formula: GEO equals SEO plus RAG. SEO gets AI to find you; RAG — retrieval-augmented generation — is what makes AI want to cite you. Put differently: a high recommendation rate comes from authoritative channels, structured content, and real data backing, together.</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 dirty="0"/>
              <a:t>Now let's get practical: how do you actually write content AI wants to cite? There's really one golden rule — lead with the conclusion. Short sentences beat long ones, and lists beat paragraphs. From there, four templates cover almost everything. Template one is the definition template: "[Product] is [category] plus [differentiator] plus a credible detail" — for example, "Cyberbard Auto Test is a free, one-click tool that checks whether AI crawlers can read your site." Template two is the bulleted-highlights template: state a claim, then number the points so AI can lift them directly — for instance, Cyberbard Auto Test in three points: fifty-plus crawler-accessibility checks, a scored report AI can quote, and a prioritized, ranked fix checklist. Template three is the conclusion-anchor template: end each paragraph with a signal phrase like "in short" or "the key point is," so AI recognizes that sentence as the takeaway rather than just more description. And template four — the strongest one — is the comparison table. AI leans heavily on tables when answering "which is better" questions. Here we compare Cyberbard Auto Test against a typical DIY or manual audit: fifty-plus automated checks versus ad-hoc manual review, explicit detection of GPTBot, ClaudeBot, and PerplexityBot, built-in fix guidance that needs no developer, and it's free.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 dirty="0"/>
              <a:t>Structure alone isn't enough — AI also needs signals that you're credible. Three hooks help here. First, quantify everything: swap out "very fast, very popular" for real numbers, because AI treats numbers as precision and fact. Second, cite authoritative sources: reference a third-party report or a recognized standard, since AI cross-checks the web and trusts independent agreement. Third, show real expertise: name who wrote the content and their credentials — AI weighs "who said it" heavily. Now, two red lines you should never cross. Never fabricate statistics, awards, or market share — AI cross-checks everything, and once it catches a source lying, that source is permanently discounted, even when it later tells the truth. And never hide keyword-stuffed text. AI reads the raw source code, not just what renders on screen, so hidden text isn't a clever trick — it's read straight from the code and flagged as manipulation.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 dirty="0"/>
              <a:t>Real content is the foundation, but there's a technical layer that makes it work even harder: Schema.org markup. First, the foundation — don't just publish company news and team photos. Run a real blog section with whitepapers, how-to guides, and complete spec tables. This dense, structured content is exactly what AI wants to crawl. On top of that, Schema.org — written as JSON-LD — is a machine-readable tagging language. It tells AI things like "this is a price," "this is a rating," "this is stock status." Pages with proper Schema markup get cited by AI far more reliably. Here's a realistic example for a free automated tool like Cyberbard Auto Test: a SoftwareApplication schema naming it, describing what it does, and noting that it's free — price zero, US dollars. You typically need a developer to add this to your page code, but knowing what it is and why it matters means you won't be talked out of doing it.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 dirty="0"/>
              <a:t>Even with great content and markup, you need to make sure AI can actually get in the door — and many sites accidentally block AI crawlers by default. robots.txt is your site's doorman list; it decides who may enter. Here's the wrong way to write it: "User-agent: star, Disallow: slash" — that blocks everyone, AI included. The right way: block only the bad bots by name, and for everyone else, just disallow the specific paths you actually want private, like "slash private." It helps to know the major AI crawler names so you can verify they're allowed, not blocked — GPTBot, ClaudeBot, PerplexityBot, Google-Extended, Applebot-Extended. There's also a newer file called llms.txt — think of it like a sitemap, but written specifically for AI: a directory of your content that helps AI quickly understand what you offer. The good news is many site builders now auto-generate llms.txt for you automatically — you can check by visiting your domain plus slash llms dot txt.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 dirty="0"/>
              <a:t>Two completely free writing habits meaningfully raise your odds of being cited. Habit one: front-load the answer. Put the single most important line first in every section — both users and AI want the answer, not three paragraphs of throat-clearing before it. Habit two: write your headings as questions, matching how people actually phrase things when they ask AI. A weaker heading might read "Meeting Notes Feature Overview." A stronger one reads: "How does it automatically generate meeting notes?" Neither of these habits costs you anything extra — it's simply how you phrase content you were already planning to write.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 dirty="0"/>
              <a:t>Now, what should you actually write, and where do you mention your own product? Three page types cover most of what users search for: ranked comparison pages — "best X tools for Y" — feature or use-case landing pages that explain how to do a specific job, and how-to or tutorial pages. To find real topics, watch the autocomplete. Type your core keyword into a search box, don't hit enter, and read the suggestions — they're real, high-volume questions your audience, and AI, are both asking. Type in something like "AI meeting notes" and you might see "AI meeting notes free" or "AI meeting notes multilingual" — now you have real topics grounded in real demand. And when you do mention your own brand, follow two rules. Rule one: no hard selling — explain the general problem and the general solution first, then naturally introduce your product as one example. Rule two: stay light — one natural mention near the definition, one in a list, one in the conclusion, about three total. That's enough for AI to remember you without it reading as spam.</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 dirty="0"/>
              <a:t>Once you've published content, how do you know if it's actually working? There's no view count for GEO — you have to actively test it yourself, in three steps. Step one, check indexing: ask an AI directly, "tell me about [your product]" — does it describe you accurately? Step two, check recommendation: ask a generic category question without naming your brand — do you show up? Step three, check citations: see which pages the AI's answer actually draws from — this is the single most valuable signal you'll get. If a competitor gets recommended instead of you, you have two moves: write a head-to-head comparison page using that Template 4 table structure to get pulled into the same answer, or target a narrower long-tail query where you can credibly be the best answer. And remember, GEO is a dynamic, ongoing contest — pause your maintenance, and a competitor can retake your spot. Avoid thin, templated pages at scale, and start claiming multimodal visibility and named-expert authority early, while it's still uncrowded. To close: the entire logic of GEO comes down to one sentence — translate your product into a language machines can index and trust, back it with real structure, and then measure and iterate. And if you want a fast, free read on exactly where you stand today, search "Cyberbard" for a free, self-serve Auto Test — you'll get a scored report plus a ranked fix checklist, no developer required to get started.</a:t>
            </a:r>
          </a:p>
        </p:txBody>
      </p:sp>
    </p:spTree>
  </p:cSld>
  <p:clrMapOvr>
    <a:masterClrMapping/>
  </p:clrMapOvr>
</p:note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7.xml><?xml version="1.0" encoding="utf-8"?>
<p:sldLayout xmlns:a="http://schemas.openxmlformats.org/drawingml/2006/main" xmlns:p="http://schemas.openxmlformats.org/presentationml/2006/main" type="blank" preserve="1">
  <p:cSld name="my_deck — 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slideLayout" Target="../slideLayouts/slideLayout7.xml"/><Relationship Id="rId12" Type="http://schemas.openxmlformats.org/officeDocument/2006/relationships/theme" Target="../theme/theme1.xml"/></Relationships>
</file>

<file path=ppt/slideMasters/slideMaster1.xml><?xml version="1.0" encoding="utf-8"?>
<p:sldMaster xmlns:a="http://schemas.openxmlformats.org/drawingml/2006/main" xmlns:p="http://schemas.openxmlformats.org/presentationml/2006/main" xmlns:r="http://schemas.openxmlformats.org/officeDocument/2006/relationships">
  <p:cSld name="my_deck — Master">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55" r:id="rId7"/>
  </p:sldLayoutIdLst>
  <p:txStyles>
    <p:titleStyle>
      <a:lvl1pPr algn="ctr" defTabSz="457200" rtl="0" eaLnBrk="1" latinLnBrk="0" hangingPunct="1">
        <a:spcBef>
          <a:spcPct val="0"/>
        </a:spcBef>
        <a:buNone/>
        <a:defRPr sz="33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165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55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45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35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25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15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05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95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800" kern="1200">
          <a:solidFill>
            <a:schemeClr val="tx1"/>
          </a:solidFill>
          <a:latin typeface="+mn-lt"/>
          <a:ea typeface="+mn-ea"/>
          <a:cs typeface="+mn-cs"/>
        </a:defRPr>
      </a:lvl9pPr>
    </p:bodyStyle>
    <p:otherStyle>
      <a:defPPr>
        <a:defRPr lang="en-US"/>
      </a:defPPr>
      <a:lvl1pPr marL="0" algn="l" defTabSz="457200" rtl="0" eaLnBrk="1" latinLnBrk="0" hangingPunct="1">
        <a:defRPr sz="1650" kern="1200">
          <a:solidFill>
            <a:schemeClr val="tx1"/>
          </a:solidFill>
          <a:latin typeface="+mn-lt"/>
          <a:ea typeface="+mn-ea"/>
          <a:cs typeface="+mn-cs"/>
        </a:defRPr>
      </a:lvl1pPr>
      <a:lvl2pPr marL="457200" algn="l" defTabSz="457200" rtl="0" eaLnBrk="1" latinLnBrk="0" hangingPunct="1">
        <a:defRPr sz="1550" kern="1200">
          <a:solidFill>
            <a:schemeClr val="tx1"/>
          </a:solidFill>
          <a:latin typeface="+mn-lt"/>
          <a:ea typeface="+mn-ea"/>
          <a:cs typeface="+mn-cs"/>
        </a:defRPr>
      </a:lvl2pPr>
      <a:lvl3pPr marL="914400" algn="l" defTabSz="457200" rtl="0" eaLnBrk="1" latinLnBrk="0" hangingPunct="1">
        <a:defRPr sz="1450" kern="1200">
          <a:solidFill>
            <a:schemeClr val="tx1"/>
          </a:solidFill>
          <a:latin typeface="+mn-lt"/>
          <a:ea typeface="+mn-ea"/>
          <a:cs typeface="+mn-cs"/>
        </a:defRPr>
      </a:lvl3pPr>
      <a:lvl4pPr marL="1371600" algn="l" defTabSz="457200" rtl="0" eaLnBrk="1" latinLnBrk="0" hangingPunct="1">
        <a:defRPr sz="1350" kern="1200">
          <a:solidFill>
            <a:schemeClr val="tx1"/>
          </a:solidFill>
          <a:latin typeface="+mn-lt"/>
          <a:ea typeface="+mn-ea"/>
          <a:cs typeface="+mn-cs"/>
        </a:defRPr>
      </a:lvl4pPr>
      <a:lvl5pPr marL="1828800" algn="l" defTabSz="457200" rtl="0" eaLnBrk="1" latinLnBrk="0" hangingPunct="1">
        <a:defRPr sz="1250" kern="1200">
          <a:solidFill>
            <a:schemeClr val="tx1"/>
          </a:solidFill>
          <a:latin typeface="+mn-lt"/>
          <a:ea typeface="+mn-ea"/>
          <a:cs typeface="+mn-cs"/>
        </a:defRPr>
      </a:lvl5pPr>
      <a:lvl6pPr marL="2286000" algn="l" defTabSz="457200" rtl="0" eaLnBrk="1" latinLnBrk="0" hangingPunct="1">
        <a:defRPr sz="1150" kern="1200">
          <a:solidFill>
            <a:schemeClr val="tx1"/>
          </a:solidFill>
          <a:latin typeface="+mn-lt"/>
          <a:ea typeface="+mn-ea"/>
          <a:cs typeface="+mn-cs"/>
        </a:defRPr>
      </a:lvl6pPr>
      <a:lvl7pPr marL="2743200" algn="l" defTabSz="457200" rtl="0" eaLnBrk="1" latinLnBrk="0" hangingPunct="1">
        <a:defRPr sz="1050" kern="1200">
          <a:solidFill>
            <a:schemeClr val="tx1"/>
          </a:solidFill>
          <a:latin typeface="+mn-lt"/>
          <a:ea typeface="+mn-ea"/>
          <a:cs typeface="+mn-cs"/>
        </a:defRPr>
      </a:lvl7pPr>
      <a:lvl8pPr marL="3200400" algn="l" defTabSz="457200" rtl="0" eaLnBrk="1" latinLnBrk="0" hangingPunct="1">
        <a:defRPr sz="950" kern="1200">
          <a:solidFill>
            <a:schemeClr val="tx1"/>
          </a:solidFill>
          <a:latin typeface="+mn-lt"/>
          <a:ea typeface="+mn-ea"/>
          <a:cs typeface="+mn-cs"/>
        </a:defRPr>
      </a:lvl8pPr>
      <a:lvl9pPr marL="3657600" algn="l" defTabSz="457200" rtl="0" eaLnBrk="1" latinLnBrk="0" hangingPunct="1">
        <a:defRPr sz="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4.xml"/>
</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1E2A4A"/>
            </a:gs>
            <a:gs pos="55000">
              <a:schemeClr val="accent5"/>
            </a:gs>
            <a:gs pos="100000">
              <a:schemeClr val="lt1"/>
            </a:gs>
          </a:gsLst>
          <a:path path="circle">
            <a:fillToRect l="72000" t="28000" r="28000" b="72000"/>
          </a:path>
        </a:gradFill>
        <a:effectLst/>
      </p:bgPr>
    </p:bg>
    <p:spTree>
      <p:nvGrpSpPr>
        <p:cNvPr id="1" name=""/>
        <p:cNvGrpSpPr/>
        <p:nvPr/>
      </p:nvGrpSpPr>
      <p:grpSpPr>
        <a:xfrm>
          <a:off x="0" y="0"/>
          <a:ext cx="0" cy="0"/>
          <a:chOff x="0" y="0"/>
          <a:chExt cx="0" cy="0"/>
        </a:xfrm>
      </p:grpSpPr>
      <p:grpSp>
        <p:nvGrpSpPr>
          <p:cNvPr id="9" name="Group 9"/>
          <p:cNvGrpSpPr/>
          <p:nvPr/>
        </p:nvGrpSpPr>
        <p:grpSpPr>
          <a:xfrm>
            <a:off x="9601200" y="1123950"/>
            <a:ext cx="1752600" cy="1371600"/>
            <a:chOff x="9601200" y="1123950"/>
            <a:chExt cx="1752600" cy="1371600"/>
          </a:xfrm>
        </p:grpSpPr>
        <p:sp>
          <p:nvSpPr>
            <p:cNvPr id="2" name="Ellipse 2"/>
            <p:cNvSpPr/>
            <p:nvPr/>
          </p:nvSpPr>
          <p:spPr>
            <a:xfrm>
              <a:off x="10258425" y="1400175"/>
              <a:ext cx="57150" cy="57150"/>
            </a:xfrm>
            <a:prstGeom prst="ellipse">
              <a:avLst/>
            </a:prstGeom>
            <a:solidFill>
              <a:schemeClr val="accent2">
                <a:alpha val="70000"/>
              </a:schemeClr>
            </a:solidFill>
            <a:ln>
              <a:noFill/>
            </a:ln>
          </p:spPr>
        </p:sp>
        <p:sp>
          <p:nvSpPr>
            <p:cNvPr id="3" name="Ellipse 3"/>
            <p:cNvSpPr/>
            <p:nvPr/>
          </p:nvSpPr>
          <p:spPr>
            <a:xfrm>
              <a:off x="10929938" y="2166938"/>
              <a:ext cx="47625" cy="47625"/>
            </a:xfrm>
            <a:prstGeom prst="ellipse">
              <a:avLst/>
            </a:prstGeom>
            <a:solidFill>
              <a:schemeClr val="accent1">
                <a:alpha val="60000"/>
              </a:schemeClr>
            </a:solidFill>
            <a:ln>
              <a:noFill/>
            </a:ln>
          </p:spPr>
        </p:sp>
        <p:sp>
          <p:nvSpPr>
            <p:cNvPr id="4" name="Ellipse 4"/>
            <p:cNvSpPr/>
            <p:nvPr/>
          </p:nvSpPr>
          <p:spPr>
            <a:xfrm>
              <a:off x="9601200" y="2457450"/>
              <a:ext cx="38100" cy="38100"/>
            </a:xfrm>
            <a:prstGeom prst="ellipse">
              <a:avLst/>
            </a:prstGeom>
            <a:solidFill>
              <a:schemeClr val="accent1">
                <a:alpha val="50000"/>
              </a:schemeClr>
            </a:solidFill>
            <a:ln>
              <a:noFill/>
            </a:ln>
          </p:spPr>
        </p:sp>
        <p:sp>
          <p:nvSpPr>
            <p:cNvPr id="5" name="Ellipse 5"/>
            <p:cNvSpPr/>
            <p:nvPr/>
          </p:nvSpPr>
          <p:spPr>
            <a:xfrm>
              <a:off x="11315700" y="1123950"/>
              <a:ext cx="38100" cy="38100"/>
            </a:xfrm>
            <a:prstGeom prst="ellipse">
              <a:avLst/>
            </a:prstGeom>
            <a:solidFill>
              <a:schemeClr val="accent2">
                <a:alpha val="50000"/>
              </a:schemeClr>
            </a:solidFill>
            <a:ln>
              <a:noFill/>
            </a:ln>
          </p:spPr>
        </p:sp>
        <p:sp>
          <p:nvSpPr>
            <p:cNvPr id="6" name="Line 6"/>
            <p:cNvSpPr/>
            <p:nvPr/>
          </p:nvSpPr>
          <p:spPr>
            <a:xfrm>
              <a:off x="10287000" y="1428750"/>
              <a:ext cx="666750" cy="762000"/>
            </a:xfrm>
            <a:custGeom>
              <a:avLst/>
              <a:gdLst/>
              <a:ahLst/>
              <a:cxnLst/>
              <a:rect l="l" t="t" r="r" b="b"/>
              <a:pathLst>
                <a:path w="666750" h="762000">
                  <a:moveTo>
                    <a:pt x="0" y="0"/>
                  </a:moveTo>
                  <a:lnTo>
                    <a:pt x="666750" y="762000"/>
                  </a:lnTo>
                </a:path>
              </a:pathLst>
            </a:custGeom>
            <a:noFill/>
            <a:ln w="9525">
              <a:solidFill>
                <a:schemeClr val="accent1">
                  <a:alpha val="35000"/>
                </a:schemeClr>
              </a:solidFill>
            </a:ln>
          </p:spPr>
        </p:sp>
        <p:sp>
          <p:nvSpPr>
            <p:cNvPr id="7" name="Line 7"/>
            <p:cNvSpPr/>
            <p:nvPr/>
          </p:nvSpPr>
          <p:spPr>
            <a:xfrm>
              <a:off x="9620250" y="1428750"/>
              <a:ext cx="666750" cy="1047750"/>
            </a:xfrm>
            <a:custGeom>
              <a:avLst/>
              <a:gdLst/>
              <a:ahLst/>
              <a:cxnLst/>
              <a:rect l="l" t="t" r="r" b="b"/>
              <a:pathLst>
                <a:path w="666750" h="1047750">
                  <a:moveTo>
                    <a:pt x="666750" y="0"/>
                  </a:moveTo>
                  <a:lnTo>
                    <a:pt x="0" y="1047750"/>
                  </a:lnTo>
                </a:path>
              </a:pathLst>
            </a:custGeom>
            <a:noFill/>
            <a:ln w="9525">
              <a:solidFill>
                <a:schemeClr val="accent1">
                  <a:alpha val="35000"/>
                </a:schemeClr>
              </a:solidFill>
            </a:ln>
          </p:spPr>
        </p:sp>
        <p:sp>
          <p:nvSpPr>
            <p:cNvPr id="8" name="Line 8"/>
            <p:cNvSpPr/>
            <p:nvPr/>
          </p:nvSpPr>
          <p:spPr>
            <a:xfrm>
              <a:off x="10953750" y="1143000"/>
              <a:ext cx="381000" cy="1047750"/>
            </a:xfrm>
            <a:custGeom>
              <a:avLst/>
              <a:gdLst/>
              <a:ahLst/>
              <a:cxnLst/>
              <a:rect l="l" t="t" r="r" b="b"/>
              <a:pathLst>
                <a:path w="381000" h="1047750">
                  <a:moveTo>
                    <a:pt x="0" y="1047750"/>
                  </a:moveTo>
                  <a:lnTo>
                    <a:pt x="381000" y="0"/>
                  </a:lnTo>
                </a:path>
              </a:pathLst>
            </a:custGeom>
            <a:noFill/>
            <a:ln w="9525">
              <a:solidFill>
                <a:schemeClr val="accent2">
                  <a:alpha val="30000"/>
                </a:schemeClr>
              </a:solidFill>
            </a:ln>
          </p:spPr>
        </p:sp>
      </p:grpSp>
      <p:grpSp>
        <p:nvGrpSpPr>
          <p:cNvPr id="12" name="Group 12"/>
          <p:cNvGrpSpPr/>
          <p:nvPr/>
        </p:nvGrpSpPr>
        <p:grpSpPr>
          <a:xfrm>
            <a:off x="685800" y="806768"/>
            <a:ext cx="2759019" cy="264033"/>
            <a:chOff x="685800" y="806768"/>
            <a:chExt cx="2759019" cy="264033"/>
          </a:xfrm>
        </p:grpSpPr>
        <p:sp>
          <p:nvSpPr>
            <p:cNvPr id="10" name="Rectangle 10"/>
            <p:cNvSpPr/>
            <p:nvPr/>
          </p:nvSpPr>
          <p:spPr>
            <a:xfrm>
              <a:off x="685800" y="857250"/>
              <a:ext cx="95250" cy="95250"/>
            </a:xfrm>
            <a:prstGeom prst="roundRect">
              <a:avLst>
                <a:gd name="adj" fmla="val 20000"/>
              </a:avLst>
            </a:prstGeom>
            <a:solidFill>
              <a:schemeClr val="accent2"/>
            </a:solidFill>
            <a:ln>
              <a:noFill/>
            </a:ln>
          </p:spPr>
        </p:sp>
        <p:sp>
          <p:nvSpPr>
            <p:cNvPr id="11" name="TextBox 11"/>
            <p:cNvSpPr txBox="1"/>
            <p:nvPr/>
          </p:nvSpPr>
          <p:spPr>
            <a:xfrm>
              <a:off x="888492" y="806768"/>
              <a:ext cx="2556327" cy="264033"/>
            </a:xfrm>
            <a:prstGeom prst="rect">
              <a:avLst/>
            </a:prstGeom>
            <a:noFill/>
            <a:ln>
              <a:noFill/>
            </a:ln>
          </p:spPr>
          <p:txBody>
            <a:bodyPr wrap="none" lIns="0" tIns="0" rIns="0" bIns="0" anchor="t" anchorCtr="0">
              <a:spAutoFit/>
            </a:bodyPr>
            <a:lstStyle/>
            <a:p>
              <a:pPr algn="l"/>
              <a:r>
                <a:rPr lang="en" sz="1350" b="1" spc="150" dirty="0">
                  <a:solidFill>
                    <a:srgbClr val="93A0C2"/>
                  </a:solidFill>
                  <a:latin typeface="+mn-lt"/>
                  <a:ea typeface="+mn-ea"/>
                  <a:cs typeface="+mn-cs"/>
                </a:rPr>
                <a:t>A COMPLETE GEO GUIDE</a:t>
              </a:r>
            </a:p>
          </p:txBody>
        </p:sp>
      </p:grpSp>
      <p:grpSp>
        <p:nvGrpSpPr>
          <p:cNvPr id="15" name="Group 15"/>
          <p:cNvGrpSpPr/>
          <p:nvPr/>
        </p:nvGrpSpPr>
        <p:grpSpPr>
          <a:xfrm>
            <a:off x="647700" y="1413510"/>
            <a:ext cx="7407501" cy="2343150"/>
            <a:chOff x="647700" y="1413510"/>
            <a:chExt cx="7407501" cy="2343150"/>
          </a:xfrm>
        </p:grpSpPr>
        <p:sp>
          <p:nvSpPr>
            <p:cNvPr id="13" name="TextBox 13"/>
            <p:cNvSpPr txBox="1"/>
            <p:nvPr/>
          </p:nvSpPr>
          <p:spPr>
            <a:xfrm>
              <a:off x="647700" y="1413510"/>
              <a:ext cx="7407501" cy="1390650"/>
            </a:xfrm>
            <a:prstGeom prst="rect">
              <a:avLst/>
            </a:prstGeom>
            <a:noFill/>
            <a:ln>
              <a:noFill/>
            </a:ln>
          </p:spPr>
          <p:txBody>
            <a:bodyPr wrap="none" lIns="0" tIns="0" rIns="0" bIns="0" anchor="t" anchorCtr="0">
              <a:spAutoFit/>
            </a:bodyPr>
            <a:lstStyle/>
            <a:p>
              <a:pPr algn="l"/>
              <a:r>
                <a:rPr lang="en" sz="7200" b="1" dirty="0">
                  <a:solidFill>
                    <a:schemeClr val="dk1"/>
                  </a:solidFill>
                  <a:latin typeface="+mj-lt"/>
                  <a:ea typeface="+mj-ea"/>
                  <a:cs typeface="+mj-cs"/>
                </a:rPr>
                <a:t xml:space="preserve">GEO </a:t>
              </a:r>
              <a:r>
                <a:rPr lang="en" sz="7200" b="1" dirty="0">
                  <a:gradFill>
                    <a:gsLst>
                      <a:gs pos="0">
                        <a:schemeClr val="accent1"/>
                      </a:gs>
                      <a:gs pos="100000">
                        <a:schemeClr val="accent2"/>
                      </a:gs>
                    </a:gsLst>
                    <a:lin ang="0" scaled="1"/>
                  </a:gradFill>
                  <a:latin typeface="+mj-lt"/>
                  <a:ea typeface="+mj-ea"/>
                  <a:cs typeface="+mj-cs"/>
                </a:rPr>
                <a:t>From Zero</a:t>
              </a:r>
            </a:p>
          </p:txBody>
        </p:sp>
        <p:sp>
          <p:nvSpPr>
            <p:cNvPr id="14" name="TextBox 14"/>
            <p:cNvSpPr txBox="1"/>
            <p:nvPr/>
          </p:nvSpPr>
          <p:spPr>
            <a:xfrm>
              <a:off x="647700" y="2366010"/>
              <a:ext cx="3383158" cy="1390650"/>
            </a:xfrm>
            <a:prstGeom prst="rect">
              <a:avLst/>
            </a:prstGeom>
            <a:noFill/>
            <a:ln>
              <a:noFill/>
            </a:ln>
          </p:spPr>
          <p:txBody>
            <a:bodyPr wrap="none" lIns="0" tIns="0" rIns="0" bIns="0" anchor="t" anchorCtr="0">
              <a:spAutoFit/>
            </a:bodyPr>
            <a:lstStyle/>
            <a:p>
              <a:pPr algn="l"/>
              <a:r>
                <a:rPr lang="en" sz="7200" b="1" dirty="0">
                  <a:solidFill>
                    <a:schemeClr val="dk1"/>
                  </a:solidFill>
                  <a:latin typeface="+mj-lt"/>
                  <a:ea typeface="+mj-ea"/>
                  <a:cs typeface="+mj-cs"/>
                </a:rPr>
                <a:t>to One</a:t>
              </a:r>
            </a:p>
          </p:txBody>
        </p:sp>
      </p:grpSp>
      <p:grpSp>
        <p:nvGrpSpPr>
          <p:cNvPr id="20" name="Group 20"/>
          <p:cNvGrpSpPr/>
          <p:nvPr/>
        </p:nvGrpSpPr>
        <p:grpSpPr>
          <a:xfrm>
            <a:off x="685800" y="3885248"/>
            <a:ext cx="6237995" cy="1029081"/>
            <a:chOff x="685800" y="3885248"/>
            <a:chExt cx="6237995" cy="1029081"/>
          </a:xfrm>
        </p:grpSpPr>
        <p:sp>
          <p:nvSpPr>
            <p:cNvPr id="16" name="Rectangle 16"/>
            <p:cNvSpPr/>
            <p:nvPr/>
          </p:nvSpPr>
          <p:spPr>
            <a:xfrm>
              <a:off x="685800" y="3886200"/>
              <a:ext cx="38100" cy="857250"/>
            </a:xfrm>
            <a:prstGeom prst="rect">
              <a:avLst/>
            </a:prstGeom>
            <a:solidFill>
              <a:schemeClr val="accent2"/>
            </a:solidFill>
            <a:ln>
              <a:noFill/>
            </a:ln>
          </p:spPr>
        </p:sp>
        <p:sp>
          <p:nvSpPr>
            <p:cNvPr id="17" name="TextBox 17"/>
            <p:cNvSpPr txBox="1"/>
            <p:nvPr/>
          </p:nvSpPr>
          <p:spPr>
            <a:xfrm>
              <a:off x="904494" y="3885248"/>
              <a:ext cx="6019301" cy="381381"/>
            </a:xfrm>
            <a:prstGeom prst="rect">
              <a:avLst/>
            </a:prstGeom>
            <a:noFill/>
            <a:ln>
              <a:noFill/>
            </a:ln>
          </p:spPr>
          <p:txBody>
            <a:bodyPr wrap="none" lIns="0" tIns="0" rIns="0" bIns="0" anchor="t" anchorCtr="0">
              <a:spAutoFit/>
            </a:bodyPr>
            <a:lstStyle/>
            <a:p>
              <a:pPr algn="l"/>
              <a:r>
                <a:rPr lang="en" sz="1950" dirty="0">
                  <a:solidFill>
                    <a:schemeClr val="dk1"/>
                  </a:solidFill>
                  <a:latin typeface="+mn-lt"/>
                  <a:ea typeface="+mn-ea"/>
                  <a:cs typeface="+mn-cs"/>
                </a:rPr>
                <a:t>If your product never appears in an AI answer,</a:t>
              </a:r>
            </a:p>
          </p:txBody>
        </p:sp>
        <p:sp>
          <p:nvSpPr>
            <p:cNvPr id="18" name="TextBox 18"/>
            <p:cNvSpPr txBox="1"/>
            <p:nvPr/>
          </p:nvSpPr>
          <p:spPr>
            <a:xfrm>
              <a:off x="904494" y="4209098"/>
              <a:ext cx="5401247" cy="381381"/>
            </a:xfrm>
            <a:prstGeom prst="rect">
              <a:avLst/>
            </a:prstGeom>
            <a:noFill/>
            <a:ln>
              <a:noFill/>
            </a:ln>
          </p:spPr>
          <p:txBody>
            <a:bodyPr wrap="none" lIns="0" tIns="0" rIns="0" bIns="0" anchor="t" anchorCtr="0">
              <a:spAutoFit/>
            </a:bodyPr>
            <a:lstStyle/>
            <a:p>
              <a:pPr algn="l"/>
              <a:r>
                <a:rPr lang="en" sz="1950" dirty="0">
                  <a:solidFill>
                    <a:schemeClr val="dk1"/>
                  </a:solidFill>
                  <a:latin typeface="+mn-lt"/>
                  <a:ea typeface="+mn-ea"/>
                  <a:cs typeface="+mn-cs"/>
                </a:rPr>
                <a:t>it doesn’t matter how good it is — you are</a:t>
              </a:r>
            </a:p>
          </p:txBody>
        </p:sp>
        <p:sp>
          <p:nvSpPr>
            <p:cNvPr id="19" name="TextBox 19"/>
            <p:cNvSpPr txBox="1"/>
            <p:nvPr/>
          </p:nvSpPr>
          <p:spPr>
            <a:xfrm>
              <a:off x="904494" y="4532948"/>
              <a:ext cx="4305928" cy="381381"/>
            </a:xfrm>
            <a:prstGeom prst="rect">
              <a:avLst/>
            </a:prstGeom>
            <a:noFill/>
            <a:ln>
              <a:noFill/>
            </a:ln>
          </p:spPr>
          <p:txBody>
            <a:bodyPr wrap="none" lIns="0" tIns="0" rIns="0" bIns="0" anchor="t" anchorCtr="0">
              <a:spAutoFit/>
            </a:bodyPr>
            <a:lstStyle/>
            <a:p>
              <a:pPr algn="l"/>
              <a:r>
                <a:rPr lang="en" sz="1950" b="1" dirty="0">
                  <a:solidFill>
                    <a:schemeClr val="accent2"/>
                  </a:solidFill>
                  <a:latin typeface="+mn-lt"/>
                  <a:ea typeface="+mn-ea"/>
                  <a:cs typeface="+mn-cs"/>
                </a:rPr>
                <a:t>invisible at the new front door.</a:t>
              </a:r>
            </a:p>
          </p:txBody>
        </p:sp>
      </p:grpSp>
      <p:grpSp>
        <p:nvGrpSpPr>
          <p:cNvPr id="23" name="Group 23"/>
          <p:cNvGrpSpPr/>
          <p:nvPr/>
        </p:nvGrpSpPr>
        <p:grpSpPr>
          <a:xfrm>
            <a:off x="678180" y="5133975"/>
            <a:ext cx="7248948" cy="552831"/>
            <a:chOff x="678180" y="5133975"/>
            <a:chExt cx="7248948" cy="552831"/>
          </a:xfrm>
        </p:grpSpPr>
        <p:sp>
          <p:nvSpPr>
            <p:cNvPr id="21" name="TextBox 21"/>
            <p:cNvSpPr txBox="1"/>
            <p:nvPr/>
          </p:nvSpPr>
          <p:spPr>
            <a:xfrm>
              <a:off x="678180" y="5133975"/>
              <a:ext cx="7248948" cy="293370"/>
            </a:xfrm>
            <a:prstGeom prst="rect">
              <a:avLst/>
            </a:prstGeom>
            <a:noFill/>
            <a:ln>
              <a:noFill/>
            </a:ln>
          </p:spPr>
          <p:txBody>
            <a:bodyPr wrap="none" lIns="0" tIns="0" rIns="0" bIns="0" anchor="t" anchorCtr="0">
              <a:spAutoFit/>
            </a:bodyPr>
            <a:lstStyle/>
            <a:p>
              <a:pPr algn="l"/>
              <a:r>
                <a:rPr lang="en" sz="1500" dirty="0">
                  <a:solidFill>
                    <a:srgbClr val="93A0C2"/>
                  </a:solidFill>
                  <a:latin typeface="+mn-lt"/>
                  <a:ea typeface="+mn-ea"/>
                  <a:cs typeface="+mn-cs"/>
                </a:rPr>
                <a:t>How AI systems like ChatGPT and Perplexity can recommend your product.</a:t>
              </a:r>
            </a:p>
          </p:txBody>
        </p:sp>
        <p:sp>
          <p:nvSpPr>
            <p:cNvPr id="22" name="TextBox 22"/>
            <p:cNvSpPr txBox="1"/>
            <p:nvPr/>
          </p:nvSpPr>
          <p:spPr>
            <a:xfrm>
              <a:off x="679704" y="5452110"/>
              <a:ext cx="5408843" cy="234696"/>
            </a:xfrm>
            <a:prstGeom prst="rect">
              <a:avLst/>
            </a:prstGeom>
            <a:noFill/>
            <a:ln>
              <a:noFill/>
            </a:ln>
          </p:spPr>
          <p:txBody>
            <a:bodyPr wrap="none" lIns="0" tIns="0" rIns="0" bIns="0" anchor="t" anchorCtr="0">
              <a:spAutoFit/>
            </a:bodyPr>
            <a:lstStyle/>
            <a:p>
              <a:pPr algn="l"/>
              <a:r>
                <a:rPr lang="en" sz="1200" dirty="0">
                  <a:solidFill>
                    <a:srgbClr val="93A0C2"/>
                  </a:solidFill>
                  <a:latin typeface="+mn-lt"/>
                  <a:ea typeface="+mn-ea"/>
                  <a:cs typeface="+mn-cs"/>
                </a:rPr>
                <a:t>Users now ask AI instead of searching — a guide to being the answer.</a:t>
              </a:r>
            </a:p>
          </p:txBody>
        </p:sp>
      </p:grpSp>
      <p:grpSp>
        <p:nvGrpSpPr>
          <p:cNvPr id="27" name="Group 27"/>
          <p:cNvGrpSpPr/>
          <p:nvPr/>
        </p:nvGrpSpPr>
        <p:grpSpPr>
          <a:xfrm>
            <a:off x="680466" y="6324600"/>
            <a:ext cx="10831068" cy="339661"/>
            <a:chOff x="680466" y="6324600"/>
            <a:chExt cx="10831068" cy="339661"/>
          </a:xfrm>
        </p:grpSpPr>
        <p:sp>
          <p:nvSpPr>
            <p:cNvPr id="24" name="Line 24"/>
            <p:cNvSpPr/>
            <p:nvPr/>
          </p:nvSpPr>
          <p:spPr>
            <a:xfrm>
              <a:off x="685800" y="6324600"/>
              <a:ext cx="10820400" cy="9525"/>
            </a:xfrm>
            <a:custGeom>
              <a:avLst/>
              <a:gdLst/>
              <a:ahLst/>
              <a:cxnLst/>
              <a:rect l="l" t="t" r="r" b="b"/>
              <a:pathLst>
                <a:path w="10820400" h="9525">
                  <a:moveTo>
                    <a:pt x="0" y="0"/>
                  </a:moveTo>
                  <a:lnTo>
                    <a:pt x="10820400" y="0"/>
                  </a:lnTo>
                </a:path>
              </a:pathLst>
            </a:custGeom>
            <a:noFill/>
            <a:ln w="9525">
              <a:solidFill>
                <a:srgbClr val="26314D"/>
              </a:solidFill>
            </a:ln>
          </p:spPr>
        </p:sp>
        <p:sp>
          <p:nvSpPr>
            <p:cNvPr id="25" name="TextBox 25"/>
            <p:cNvSpPr txBox="1"/>
            <p:nvPr/>
          </p:nvSpPr>
          <p:spPr>
            <a:xfrm>
              <a:off x="680466" y="6458902"/>
              <a:ext cx="1540793" cy="205359"/>
            </a:xfrm>
            <a:prstGeom prst="rect">
              <a:avLst/>
            </a:prstGeom>
            <a:noFill/>
            <a:ln>
              <a:noFill/>
            </a:ln>
          </p:spPr>
          <p:txBody>
            <a:bodyPr wrap="none" lIns="0" tIns="0" rIns="0" bIns="0" anchor="t" anchorCtr="0">
              <a:spAutoFit/>
            </a:bodyPr>
            <a:lstStyle/>
            <a:p>
              <a:pPr algn="l"/>
              <a:r>
                <a:rPr lang="en" sz="1050" dirty="0">
                  <a:solidFill>
                    <a:srgbClr val="93A0C2"/>
                  </a:solidFill>
                  <a:latin typeface="+mn-lt"/>
                  <a:ea typeface="+mn-ea"/>
                  <a:cs typeface="+mn-cs"/>
                </a:rPr>
                <a:t>GEO From Zero to One</a:t>
              </a:r>
            </a:p>
          </p:txBody>
        </p:sp>
        <p:sp>
          <p:nvSpPr>
            <p:cNvPr id="26" name="TextBox 26"/>
            <p:cNvSpPr txBox="1"/>
            <p:nvPr/>
          </p:nvSpPr>
          <p:spPr>
            <a:xfrm>
              <a:off x="11027340" y="6458902"/>
              <a:ext cx="484194" cy="205359"/>
            </a:xfrm>
            <a:prstGeom prst="rect">
              <a:avLst/>
            </a:prstGeom>
            <a:noFill/>
            <a:ln>
              <a:noFill/>
            </a:ln>
          </p:spPr>
          <p:txBody>
            <a:bodyPr wrap="none" lIns="0" tIns="0" rIns="0" bIns="0" anchor="t" anchorCtr="0">
              <a:spAutoFit/>
            </a:bodyPr>
            <a:lstStyle/>
            <a:p>
              <a:pPr algn="r"/>
              <a:r>
                <a:rPr lang="en" sz="1050" dirty="0">
                  <a:solidFill>
                    <a:srgbClr val="93A0C2"/>
                  </a:solidFill>
                  <a:latin typeface="+mn-lt"/>
                  <a:ea typeface="+mn-ea"/>
                  <a:cs typeface="+mn-cs"/>
                </a:rPr>
                <a:t>01 / 14</a:t>
              </a:r>
            </a:p>
          </p:txBody>
        </p:sp>
      </p:gr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669036" y="689610"/>
            <a:ext cx="6163360" cy="894969"/>
            <a:chOff x="669036" y="689610"/>
            <a:chExt cx="6163360" cy="894969"/>
          </a:xfrm>
        </p:grpSpPr>
        <p:sp>
          <p:nvSpPr>
            <p:cNvPr id="2" name="TextBox 2"/>
            <p:cNvSpPr txBox="1"/>
            <p:nvPr/>
          </p:nvSpPr>
          <p:spPr>
            <a:xfrm>
              <a:off x="679704" y="689610"/>
              <a:ext cx="2362139" cy="234696"/>
            </a:xfrm>
            <a:prstGeom prst="rect">
              <a:avLst/>
            </a:prstGeom>
            <a:noFill/>
            <a:ln>
              <a:noFill/>
            </a:ln>
          </p:spPr>
          <p:txBody>
            <a:bodyPr wrap="none" lIns="0" tIns="0" rIns="0" bIns="0" anchor="t" anchorCtr="0">
              <a:spAutoFit/>
            </a:bodyPr>
            <a:lstStyle/>
            <a:p>
              <a:pPr algn="l"/>
              <a:r>
                <a:rPr lang="en" sz="1200" b="1" spc="150" dirty="0">
                  <a:solidFill>
                    <a:srgbClr val="93A0C2"/>
                  </a:solidFill>
                  <a:latin typeface="+mn-lt"/>
                  <a:ea typeface="+mn-ea"/>
                  <a:cs typeface="+mn-cs"/>
                </a:rPr>
                <a:t>BEFORE WE GO FURTHER</a:t>
              </a:r>
            </a:p>
          </p:txBody>
        </p:sp>
        <p:sp>
          <p:nvSpPr>
            <p:cNvPr id="3" name="TextBox 3"/>
            <p:cNvSpPr txBox="1"/>
            <p:nvPr/>
          </p:nvSpPr>
          <p:spPr>
            <a:xfrm>
              <a:off x="669036" y="939165"/>
              <a:ext cx="6163360" cy="645414"/>
            </a:xfrm>
            <a:prstGeom prst="rect">
              <a:avLst/>
            </a:prstGeom>
            <a:noFill/>
            <a:ln>
              <a:noFill/>
            </a:ln>
          </p:spPr>
          <p:txBody>
            <a:bodyPr wrap="none" lIns="0" tIns="0" rIns="0" bIns="0" anchor="t" anchorCtr="0">
              <a:spAutoFit/>
            </a:bodyPr>
            <a:lstStyle/>
            <a:p>
              <a:pPr algn="l"/>
              <a:r>
                <a:rPr lang="en" sz="3300" b="1" dirty="0">
                  <a:solidFill>
                    <a:schemeClr val="dk1"/>
                  </a:solidFill>
                  <a:latin typeface="+mj-lt"/>
                  <a:ea typeface="+mj-ea"/>
                  <a:cs typeface="+mj-cs"/>
                </a:rPr>
                <a:t>Is Your Site Invisible to AI?</a:t>
              </a:r>
            </a:p>
          </p:txBody>
        </p:sp>
      </p:grpSp>
      <p:grpSp>
        <p:nvGrpSpPr>
          <p:cNvPr id="6" name="Group 6"/>
          <p:cNvGrpSpPr/>
          <p:nvPr/>
        </p:nvGrpSpPr>
        <p:grpSpPr>
          <a:xfrm>
            <a:off x="677418" y="1650682"/>
            <a:ext cx="8546717" cy="322707"/>
            <a:chOff x="677418" y="1650682"/>
            <a:chExt cx="8546717" cy="322707"/>
          </a:xfrm>
        </p:grpSpPr>
        <p:sp>
          <p:nvSpPr>
            <p:cNvPr id="5" name="TextBox 5"/>
            <p:cNvSpPr txBox="1"/>
            <p:nvPr/>
          </p:nvSpPr>
          <p:spPr>
            <a:xfrm>
              <a:off x="677418" y="1650682"/>
              <a:ext cx="8546717" cy="322707"/>
            </a:xfrm>
            <a:prstGeom prst="rect">
              <a:avLst/>
            </a:prstGeom>
            <a:noFill/>
            <a:ln>
              <a:noFill/>
            </a:ln>
          </p:spPr>
          <p:txBody>
            <a:bodyPr wrap="none" lIns="0" tIns="0" rIns="0" bIns="0" anchor="t" anchorCtr="0">
              <a:spAutoFit/>
            </a:bodyPr>
            <a:lstStyle/>
            <a:p>
              <a:pPr algn="l"/>
              <a:r>
                <a:rPr lang="en" sz="1650" dirty="0">
                  <a:solidFill>
                    <a:srgbClr val="93A0C2"/>
                  </a:solidFill>
                  <a:latin typeface="+mn-lt"/>
                  <a:ea typeface="+mn-ea"/>
                  <a:cs typeface="+mn-cs"/>
                </a:rPr>
                <a:t>A quick, free way to see where you stand — before we dig into how GEO works.</a:t>
              </a:r>
            </a:p>
          </p:txBody>
        </p:sp>
      </p:grpSp>
      <p:grpSp>
        <p:nvGrpSpPr>
          <p:cNvPr id="30" name="Group 30"/>
          <p:cNvGrpSpPr/>
          <p:nvPr/>
        </p:nvGrpSpPr>
        <p:grpSpPr>
          <a:xfrm>
            <a:off x="2286000" y="2247900"/>
            <a:ext cx="7666242" cy="2857500"/>
            <a:chOff x="2286000" y="2247900"/>
            <a:chExt cx="7666242" cy="2857500"/>
          </a:xfrm>
        </p:grpSpPr>
        <p:sp>
          <p:nvSpPr>
            <p:cNvPr id="7" name="Rectangle 7"/>
            <p:cNvSpPr/>
            <p:nvPr/>
          </p:nvSpPr>
          <p:spPr>
            <a:xfrm>
              <a:off x="2286000" y="2247900"/>
              <a:ext cx="7620000" cy="2857500"/>
            </a:xfrm>
            <a:prstGeom prst="roundRect">
              <a:avLst>
                <a:gd name="adj" fmla="val 6667"/>
              </a:avLst>
            </a:prstGeom>
            <a:gradFill>
              <a:gsLst>
                <a:gs pos="0">
                  <a:srgbClr val="182238"/>
                </a:gs>
                <a:gs pos="100000">
                  <a:schemeClr val="accent5"/>
                </a:gs>
              </a:gsLst>
              <a:lin ang="2700000" scaled="1"/>
            </a:gradFill>
            <a:ln w="9525">
              <a:solidFill>
                <a:srgbClr val="26314D"/>
              </a:solidFill>
            </a:ln>
            <a:effectLst>
              <a:outerShdw blurRad="190500" dist="57150" dir="5400000" algn="ctr" rotWithShape="0">
                <a:srgbClr val="000000">
                  <a:alpha val="22500"/>
                </a:srgbClr>
              </a:outerShdw>
            </a:effectLst>
          </p:spPr>
        </p:sp>
        <p:sp>
          <p:nvSpPr>
            <p:cNvPr id="8" name="Ellipse 8"/>
            <p:cNvSpPr/>
            <p:nvPr/>
          </p:nvSpPr>
          <p:spPr>
            <a:xfrm>
              <a:off x="2724150" y="2686050"/>
              <a:ext cx="647700" cy="647700"/>
            </a:xfrm>
            <a:prstGeom prst="ellipse">
              <a:avLst/>
            </a:prstGeom>
            <a:solidFill>
              <a:schemeClr val="accent5"/>
            </a:solidFill>
            <a:ln w="19050">
              <a:solidFill>
                <a:schemeClr val="accent2"/>
              </a:solidFill>
            </a:ln>
          </p:spPr>
        </p:sp>
        <p:grpSp>
          <p:nvGrpSpPr>
            <p:cNvPr id="18" name="Group 18"/>
            <p:cNvGrpSpPr/>
            <p:nvPr/>
          </p:nvGrpSpPr>
          <p:grpSpPr>
            <a:xfrm>
              <a:off x="2925762" y="2835275"/>
              <a:ext cx="244475" cy="331787"/>
              <a:chOff x="2925762" y="2835275"/>
              <a:chExt cx="244475" cy="331787"/>
            </a:xfrm>
          </p:grpSpPr>
          <p:sp>
            <p:nvSpPr>
              <p:cNvPr id="9" name="Freeform 9"/>
              <p:cNvSpPr/>
              <p:nvPr/>
            </p:nvSpPr>
            <p:spPr>
              <a:xfrm>
                <a:off x="2943225" y="2870200"/>
                <a:ext cx="209550" cy="139700"/>
              </a:xfrm>
              <a:custGeom>
                <a:avLst/>
                <a:gdLst/>
                <a:ahLst/>
                <a:cxnLst/>
                <a:rect l="l" t="t" r="r" b="b"/>
                <a:pathLst>
                  <a:path w="209550" h="139700">
                    <a:moveTo>
                      <a:pt x="0" y="34925"/>
                    </a:moveTo>
                    <a:cubicBezTo>
                      <a:pt x="0" y="15636"/>
                      <a:pt x="15636" y="0"/>
                      <a:pt x="34925" y="0"/>
                    </a:cubicBezTo>
                    <a:lnTo>
                      <a:pt x="174625" y="0"/>
                    </a:lnTo>
                    <a:cubicBezTo>
                      <a:pt x="193913" y="0"/>
                      <a:pt x="209550" y="15636"/>
                      <a:pt x="209550" y="34925"/>
                    </a:cubicBezTo>
                    <a:lnTo>
                      <a:pt x="209550" y="104775"/>
                    </a:lnTo>
                    <a:cubicBezTo>
                      <a:pt x="209550" y="124063"/>
                      <a:pt x="193913" y="139700"/>
                      <a:pt x="174625" y="139700"/>
                    </a:cubicBezTo>
                    <a:lnTo>
                      <a:pt x="34925" y="139700"/>
                    </a:lnTo>
                    <a:cubicBezTo>
                      <a:pt x="15636" y="139700"/>
                      <a:pt x="0" y="124063"/>
                      <a:pt x="0" y="104775"/>
                    </a:cubicBezTo>
                    <a:lnTo>
                      <a:pt x="0" y="34925"/>
                    </a:lnTo>
                  </a:path>
                </a:pathLst>
              </a:custGeom>
              <a:noFill/>
              <a:ln w="34925">
                <a:solidFill>
                  <a:schemeClr val="accent2"/>
                </a:solidFill>
              </a:ln>
            </p:spPr>
          </p:sp>
          <p:sp>
            <p:nvSpPr>
              <p:cNvPr id="10" name="Freeform 10"/>
              <p:cNvSpPr/>
              <p:nvPr/>
            </p:nvSpPr>
            <p:spPr>
              <a:xfrm>
                <a:off x="3048000" y="2835275"/>
                <a:ext cx="9525" cy="34925"/>
              </a:xfrm>
              <a:custGeom>
                <a:avLst/>
                <a:gdLst/>
                <a:ahLst/>
                <a:cxnLst/>
                <a:rect l="l" t="t" r="r" b="b"/>
                <a:pathLst>
                  <a:path w="9525" h="34925">
                    <a:moveTo>
                      <a:pt x="0" y="0"/>
                    </a:moveTo>
                    <a:lnTo>
                      <a:pt x="0" y="34925"/>
                    </a:lnTo>
                  </a:path>
                </a:pathLst>
              </a:custGeom>
              <a:noFill/>
              <a:ln w="34925">
                <a:solidFill>
                  <a:schemeClr val="accent2"/>
                </a:solidFill>
              </a:ln>
            </p:spPr>
          </p:sp>
          <p:sp>
            <p:nvSpPr>
              <p:cNvPr id="11" name="Freeform 11"/>
              <p:cNvSpPr/>
              <p:nvPr/>
            </p:nvSpPr>
            <p:spPr>
              <a:xfrm>
                <a:off x="2995612" y="3009900"/>
                <a:ext cx="9525" cy="157162"/>
              </a:xfrm>
              <a:custGeom>
                <a:avLst/>
                <a:gdLst/>
                <a:ahLst/>
                <a:cxnLst/>
                <a:rect l="l" t="t" r="r" b="b"/>
                <a:pathLst>
                  <a:path w="9525" h="157162">
                    <a:moveTo>
                      <a:pt x="0" y="0"/>
                    </a:moveTo>
                    <a:lnTo>
                      <a:pt x="0" y="157162"/>
                    </a:lnTo>
                  </a:path>
                </a:pathLst>
              </a:custGeom>
              <a:noFill/>
              <a:ln w="34925">
                <a:solidFill>
                  <a:schemeClr val="accent2"/>
                </a:solidFill>
              </a:ln>
            </p:spPr>
          </p:sp>
          <p:sp>
            <p:nvSpPr>
              <p:cNvPr id="12" name="Freeform 12"/>
              <p:cNvSpPr/>
              <p:nvPr/>
            </p:nvSpPr>
            <p:spPr>
              <a:xfrm>
                <a:off x="3100387" y="3009900"/>
                <a:ext cx="9525" cy="157162"/>
              </a:xfrm>
              <a:custGeom>
                <a:avLst/>
                <a:gdLst/>
                <a:ahLst/>
                <a:cxnLst/>
                <a:rect l="l" t="t" r="r" b="b"/>
                <a:pathLst>
                  <a:path w="9525" h="157162">
                    <a:moveTo>
                      <a:pt x="0" y="0"/>
                    </a:moveTo>
                    <a:lnTo>
                      <a:pt x="0" y="157162"/>
                    </a:lnTo>
                  </a:path>
                </a:pathLst>
              </a:custGeom>
              <a:noFill/>
              <a:ln w="34925">
                <a:solidFill>
                  <a:schemeClr val="accent2"/>
                </a:solidFill>
              </a:ln>
            </p:spPr>
          </p:sp>
          <p:sp>
            <p:nvSpPr>
              <p:cNvPr id="13" name="Freeform 13"/>
              <p:cNvSpPr/>
              <p:nvPr/>
            </p:nvSpPr>
            <p:spPr>
              <a:xfrm>
                <a:off x="2925762" y="3044825"/>
                <a:ext cx="69850" cy="34925"/>
              </a:xfrm>
              <a:custGeom>
                <a:avLst/>
                <a:gdLst/>
                <a:ahLst/>
                <a:cxnLst/>
                <a:rect l="l" t="t" r="r" b="b"/>
                <a:pathLst>
                  <a:path w="69850" h="34925">
                    <a:moveTo>
                      <a:pt x="0" y="34925"/>
                    </a:moveTo>
                    <a:lnTo>
                      <a:pt x="69850" y="0"/>
                    </a:lnTo>
                  </a:path>
                </a:pathLst>
              </a:custGeom>
              <a:noFill/>
              <a:ln w="34925">
                <a:solidFill>
                  <a:schemeClr val="accent2"/>
                </a:solidFill>
              </a:ln>
            </p:spPr>
          </p:sp>
          <p:sp>
            <p:nvSpPr>
              <p:cNvPr id="14" name="Freeform 14"/>
              <p:cNvSpPr/>
              <p:nvPr/>
            </p:nvSpPr>
            <p:spPr>
              <a:xfrm>
                <a:off x="3100387" y="3044825"/>
                <a:ext cx="69850" cy="34925"/>
              </a:xfrm>
              <a:custGeom>
                <a:avLst/>
                <a:gdLst/>
                <a:ahLst/>
                <a:cxnLst/>
                <a:rect l="l" t="t" r="r" b="b"/>
                <a:pathLst>
                  <a:path w="69850" h="34925">
                    <a:moveTo>
                      <a:pt x="0" y="0"/>
                    </a:moveTo>
                    <a:lnTo>
                      <a:pt x="69850" y="34925"/>
                    </a:lnTo>
                  </a:path>
                </a:pathLst>
              </a:custGeom>
              <a:noFill/>
              <a:ln w="34925">
                <a:solidFill>
                  <a:schemeClr val="accent2"/>
                </a:solidFill>
              </a:ln>
            </p:spPr>
          </p:sp>
          <p:sp>
            <p:nvSpPr>
              <p:cNvPr id="15" name="Freeform 15"/>
              <p:cNvSpPr/>
              <p:nvPr/>
            </p:nvSpPr>
            <p:spPr>
              <a:xfrm>
                <a:off x="2995612" y="3114674"/>
                <a:ext cx="104775" cy="9525"/>
              </a:xfrm>
              <a:custGeom>
                <a:avLst/>
                <a:gdLst/>
                <a:ahLst/>
                <a:cxnLst/>
                <a:rect l="l" t="t" r="r" b="b"/>
                <a:pathLst>
                  <a:path w="104775" h="9525">
                    <a:moveTo>
                      <a:pt x="0" y="0"/>
                    </a:moveTo>
                    <a:lnTo>
                      <a:pt x="104775" y="0"/>
                    </a:lnTo>
                  </a:path>
                </a:pathLst>
              </a:custGeom>
              <a:noFill/>
              <a:ln w="34925">
                <a:solidFill>
                  <a:schemeClr val="accent2"/>
                </a:solidFill>
              </a:ln>
            </p:spPr>
          </p:sp>
          <p:sp>
            <p:nvSpPr>
              <p:cNvPr id="16" name="Freeform 16"/>
              <p:cNvSpPr/>
              <p:nvPr/>
            </p:nvSpPr>
            <p:spPr>
              <a:xfrm>
                <a:off x="3013075" y="2940050"/>
                <a:ext cx="9525" cy="9525"/>
              </a:xfrm>
              <a:custGeom>
                <a:avLst/>
                <a:gdLst/>
                <a:ahLst/>
                <a:cxnLst/>
                <a:rect l="l" t="t" r="r" b="b"/>
                <a:pathLst>
                  <a:path w="9525" h="9525">
                    <a:moveTo>
                      <a:pt x="0" y="0"/>
                    </a:moveTo>
                    <a:lnTo>
                      <a:pt x="0" y="175"/>
                    </a:lnTo>
                  </a:path>
                </a:pathLst>
              </a:custGeom>
              <a:noFill/>
              <a:ln w="34925">
                <a:solidFill>
                  <a:schemeClr val="accent2"/>
                </a:solidFill>
              </a:ln>
            </p:spPr>
          </p:sp>
          <p:sp>
            <p:nvSpPr>
              <p:cNvPr id="17" name="Freeform 17"/>
              <p:cNvSpPr/>
              <p:nvPr/>
            </p:nvSpPr>
            <p:spPr>
              <a:xfrm>
                <a:off x="3082925" y="2940050"/>
                <a:ext cx="9525" cy="9525"/>
              </a:xfrm>
              <a:custGeom>
                <a:avLst/>
                <a:gdLst/>
                <a:ahLst/>
                <a:cxnLst/>
                <a:rect l="l" t="t" r="r" b="b"/>
                <a:pathLst>
                  <a:path w="9525" h="9525">
                    <a:moveTo>
                      <a:pt x="0" y="0"/>
                    </a:moveTo>
                    <a:lnTo>
                      <a:pt x="0" y="175"/>
                    </a:lnTo>
                  </a:path>
                </a:pathLst>
              </a:custGeom>
              <a:noFill/>
              <a:ln w="34925">
                <a:solidFill>
                  <a:schemeClr val="accent2"/>
                </a:solidFill>
              </a:ln>
            </p:spPr>
          </p:sp>
        </p:grpSp>
        <p:sp>
          <p:nvSpPr>
            <p:cNvPr id="19" name="TextBox 19"/>
            <p:cNvSpPr txBox="1"/>
            <p:nvPr/>
          </p:nvSpPr>
          <p:spPr>
            <a:xfrm>
              <a:off x="3494532" y="2707005"/>
              <a:ext cx="3004368" cy="410718"/>
            </a:xfrm>
            <a:prstGeom prst="rect">
              <a:avLst/>
            </a:prstGeom>
            <a:noFill/>
            <a:ln>
              <a:noFill/>
            </a:ln>
          </p:spPr>
          <p:txBody>
            <a:bodyPr wrap="none" lIns="0" tIns="0" rIns="0" bIns="0" anchor="t" anchorCtr="0">
              <a:spAutoFit/>
            </a:bodyPr>
            <a:lstStyle/>
            <a:p>
              <a:pPr algn="l"/>
              <a:r>
                <a:rPr lang="en" sz="2100" b="1" dirty="0">
                  <a:solidFill>
                    <a:schemeClr val="dk1"/>
                  </a:solidFill>
                  <a:latin typeface="+mj-lt"/>
                  <a:ea typeface="+mj-ea"/>
                  <a:cs typeface="+mj-cs"/>
                </a:rPr>
                <a:t>Cyberbard Auto Test</a:t>
              </a:r>
            </a:p>
          </p:txBody>
        </p:sp>
        <p:sp>
          <p:nvSpPr>
            <p:cNvPr id="20" name="TextBox 20"/>
            <p:cNvSpPr txBox="1"/>
            <p:nvPr/>
          </p:nvSpPr>
          <p:spPr>
            <a:xfrm>
              <a:off x="3498342" y="3054668"/>
              <a:ext cx="2492001" cy="264033"/>
            </a:xfrm>
            <a:prstGeom prst="rect">
              <a:avLst/>
            </a:prstGeom>
            <a:noFill/>
            <a:ln>
              <a:noFill/>
            </a:ln>
          </p:spPr>
          <p:txBody>
            <a:bodyPr wrap="none" lIns="0" tIns="0" rIns="0" bIns="0" anchor="t" anchorCtr="0">
              <a:spAutoFit/>
            </a:bodyPr>
            <a:lstStyle/>
            <a:p>
              <a:pPr algn="l"/>
              <a:r>
                <a:rPr lang="en" sz="1350" dirty="0">
                  <a:solidFill>
                    <a:srgbClr val="93A0C2"/>
                  </a:solidFill>
                  <a:latin typeface="+mn-lt"/>
                  <a:ea typeface="+mn-ea"/>
                  <a:cs typeface="+mn-cs"/>
                </a:rPr>
                <a:t>Free, self-serve, one-click</a:t>
              </a:r>
            </a:p>
          </p:txBody>
        </p:sp>
        <p:sp>
          <p:nvSpPr>
            <p:cNvPr id="21" name="TextBox 21"/>
            <p:cNvSpPr txBox="1"/>
            <p:nvPr/>
          </p:nvSpPr>
          <p:spPr>
            <a:xfrm>
              <a:off x="2659380" y="3571875"/>
              <a:ext cx="5086717" cy="293370"/>
            </a:xfrm>
            <a:prstGeom prst="rect">
              <a:avLst/>
            </a:prstGeom>
            <a:noFill/>
            <a:ln>
              <a:noFill/>
            </a:ln>
          </p:spPr>
          <p:txBody>
            <a:bodyPr wrap="none" lIns="0" tIns="0" rIns="0" bIns="0" anchor="t" anchorCtr="0">
              <a:spAutoFit/>
            </a:bodyPr>
            <a:lstStyle/>
            <a:p>
              <a:pPr algn="l"/>
              <a:r>
                <a:rPr lang="en" sz="1500" dirty="0">
                  <a:solidFill>
                    <a:schemeClr val="dk1"/>
                  </a:solidFill>
                  <a:latin typeface="+mn-lt"/>
                  <a:ea typeface="+mn-ea"/>
                  <a:cs typeface="+mn-cs"/>
                </a:rPr>
                <a:t xml:space="preserve">Checks whether </a:t>
              </a:r>
              <a:r>
                <a:rPr lang="en" sz="1500" b="1" dirty="0">
                  <a:solidFill>
                    <a:schemeClr val="accent2"/>
                  </a:solidFill>
                  <a:latin typeface="+mn-lt"/>
                  <a:ea typeface="+mn-ea"/>
                  <a:cs typeface="+mn-cs"/>
                </a:rPr>
                <a:t>ChatGPT, Perplexity</a:t>
              </a:r>
              <a:r>
                <a:rPr lang="en" sz="1500" dirty="0">
                  <a:solidFill>
                    <a:schemeClr val="dk1"/>
                  </a:solidFill>
                  <a:latin typeface="+mn-lt"/>
                  <a:ea typeface="+mn-ea"/>
                  <a:cs typeface="+mn-cs"/>
                </a:rPr>
                <a:t>, and other AI</a:t>
              </a:r>
            </a:p>
          </p:txBody>
        </p:sp>
        <p:sp>
          <p:nvSpPr>
            <p:cNvPr id="22" name="TextBox 22"/>
            <p:cNvSpPr txBox="1"/>
            <p:nvPr/>
          </p:nvSpPr>
          <p:spPr>
            <a:xfrm>
              <a:off x="2659380" y="3838575"/>
              <a:ext cx="5275516" cy="293370"/>
            </a:xfrm>
            <a:prstGeom prst="rect">
              <a:avLst/>
            </a:prstGeom>
            <a:noFill/>
            <a:ln>
              <a:noFill/>
            </a:ln>
          </p:spPr>
          <p:txBody>
            <a:bodyPr wrap="none" lIns="0" tIns="0" rIns="0" bIns="0" anchor="t" anchorCtr="0">
              <a:spAutoFit/>
            </a:bodyPr>
            <a:lstStyle/>
            <a:p>
              <a:pPr algn="l"/>
              <a:r>
                <a:rPr lang="en" sz="1500" dirty="0">
                  <a:solidFill>
                    <a:schemeClr val="dk1"/>
                  </a:solidFill>
                  <a:latin typeface="+mn-lt"/>
                  <a:ea typeface="+mn-ea"/>
                  <a:cs typeface="+mn-cs"/>
                </a:rPr>
                <a:t>systems can actually read and understand your site —</a:t>
              </a:r>
            </a:p>
          </p:txBody>
        </p:sp>
        <p:sp>
          <p:nvSpPr>
            <p:cNvPr id="23" name="TextBox 23"/>
            <p:cNvSpPr txBox="1"/>
            <p:nvPr/>
          </p:nvSpPr>
          <p:spPr>
            <a:xfrm>
              <a:off x="2659380" y="4105275"/>
              <a:ext cx="4467797" cy="293370"/>
            </a:xfrm>
            <a:prstGeom prst="rect">
              <a:avLst/>
            </a:prstGeom>
            <a:noFill/>
            <a:ln>
              <a:noFill/>
            </a:ln>
          </p:spPr>
          <p:txBody>
            <a:bodyPr wrap="none" lIns="0" tIns="0" rIns="0" bIns="0" anchor="t" anchorCtr="0">
              <a:spAutoFit/>
            </a:bodyPr>
            <a:lstStyle/>
            <a:p>
              <a:pPr algn="l"/>
              <a:r>
                <a:rPr lang="en" sz="1500" dirty="0">
                  <a:solidFill>
                    <a:schemeClr val="dk1"/>
                  </a:solidFill>
                  <a:latin typeface="+mn-lt"/>
                  <a:ea typeface="+mn-ea"/>
                  <a:cs typeface="+mn-cs"/>
                </a:rPr>
                <a:t>and shows you exactly what is blocking them.</a:t>
              </a:r>
            </a:p>
          </p:txBody>
        </p:sp>
        <p:grpSp>
          <p:nvGrpSpPr>
            <p:cNvPr id="29" name="Group 29"/>
            <p:cNvGrpSpPr/>
            <p:nvPr/>
          </p:nvGrpSpPr>
          <p:grpSpPr>
            <a:xfrm>
              <a:off x="2667000" y="4514850"/>
              <a:ext cx="7285242" cy="400050"/>
              <a:chOff x="2667000" y="4514850"/>
              <a:chExt cx="7285242" cy="400050"/>
            </a:xfrm>
          </p:grpSpPr>
          <p:sp>
            <p:nvSpPr>
              <p:cNvPr id="24" name="Rectangle 24"/>
              <p:cNvSpPr/>
              <p:nvPr/>
            </p:nvSpPr>
            <p:spPr>
              <a:xfrm>
                <a:off x="2667000" y="4514850"/>
                <a:ext cx="6858000" cy="400050"/>
              </a:xfrm>
              <a:prstGeom prst="roundRect">
                <a:avLst>
                  <a:gd name="adj" fmla="val 23810"/>
                </a:avLst>
              </a:prstGeom>
              <a:solidFill>
                <a:schemeClr val="accent5"/>
              </a:solidFill>
              <a:ln w="9525">
                <a:solidFill>
                  <a:schemeClr val="accent6"/>
                </a:solidFill>
              </a:ln>
            </p:spPr>
          </p:sp>
          <p:grpSp>
            <p:nvGrpSpPr>
              <p:cNvPr id="27" name="Group 27"/>
              <p:cNvGrpSpPr/>
              <p:nvPr/>
            </p:nvGrpSpPr>
            <p:grpSpPr>
              <a:xfrm>
                <a:off x="2845594" y="4636294"/>
                <a:ext cx="157163" cy="157163"/>
                <a:chOff x="2845594" y="4636294"/>
                <a:chExt cx="157163" cy="157163"/>
              </a:xfrm>
            </p:grpSpPr>
            <p:sp>
              <p:nvSpPr>
                <p:cNvPr id="25" name="Freeform 25"/>
                <p:cNvSpPr/>
                <p:nvPr/>
              </p:nvSpPr>
              <p:spPr>
                <a:xfrm>
                  <a:off x="2845594" y="4636294"/>
                  <a:ext cx="122238" cy="122238"/>
                </a:xfrm>
                <a:custGeom>
                  <a:avLst/>
                  <a:gdLst/>
                  <a:ahLst/>
                  <a:cxnLst/>
                  <a:rect l="l" t="t" r="r" b="b"/>
                  <a:pathLst>
                    <a:path w="122238" h="122238">
                      <a:moveTo>
                        <a:pt x="0" y="61119"/>
                      </a:moveTo>
                      <a:cubicBezTo>
                        <a:pt x="0" y="94874"/>
                        <a:pt x="27364" y="122238"/>
                        <a:pt x="61119" y="122238"/>
                      </a:cubicBezTo>
                      <a:cubicBezTo>
                        <a:pt x="94874" y="122238"/>
                        <a:pt x="122238" y="94874"/>
                        <a:pt x="122238" y="61119"/>
                      </a:cubicBezTo>
                      <a:cubicBezTo>
                        <a:pt x="122238" y="27364"/>
                        <a:pt x="94874" y="0"/>
                        <a:pt x="61119" y="0"/>
                      </a:cubicBezTo>
                      <a:cubicBezTo>
                        <a:pt x="27364" y="0"/>
                        <a:pt x="0" y="27364"/>
                        <a:pt x="0" y="61119"/>
                      </a:cubicBezTo>
                    </a:path>
                  </a:pathLst>
                </a:custGeom>
                <a:noFill/>
                <a:ln w="17463">
                  <a:solidFill>
                    <a:schemeClr val="accent6"/>
                  </a:solidFill>
                </a:ln>
              </p:spPr>
            </p:sp>
            <p:sp>
              <p:nvSpPr>
                <p:cNvPr id="26" name="Freeform 26"/>
                <p:cNvSpPr/>
                <p:nvPr/>
              </p:nvSpPr>
              <p:spPr>
                <a:xfrm>
                  <a:off x="2950369" y="4741069"/>
                  <a:ext cx="52388" cy="52388"/>
                </a:xfrm>
                <a:custGeom>
                  <a:avLst/>
                  <a:gdLst/>
                  <a:ahLst/>
                  <a:cxnLst/>
                  <a:rect l="l" t="t" r="r" b="b"/>
                  <a:pathLst>
                    <a:path w="52388" h="52388">
                      <a:moveTo>
                        <a:pt x="52388" y="52388"/>
                      </a:moveTo>
                      <a:lnTo>
                        <a:pt x="0" y="0"/>
                      </a:lnTo>
                    </a:path>
                  </a:pathLst>
                </a:custGeom>
                <a:noFill/>
                <a:ln w="17463">
                  <a:solidFill>
                    <a:schemeClr val="accent6"/>
                  </a:solidFill>
                </a:ln>
              </p:spPr>
            </p:sp>
          </p:grpSp>
          <p:sp>
            <p:nvSpPr>
              <p:cNvPr id="28" name="TextBox 28"/>
              <p:cNvSpPr txBox="1"/>
              <p:nvPr/>
            </p:nvSpPr>
            <p:spPr>
              <a:xfrm>
                <a:off x="3136392" y="4616768"/>
                <a:ext cx="6815850" cy="264033"/>
              </a:xfrm>
              <a:prstGeom prst="rect">
                <a:avLst/>
              </a:prstGeom>
              <a:noFill/>
              <a:ln>
                <a:noFill/>
              </a:ln>
            </p:spPr>
            <p:txBody>
              <a:bodyPr wrap="none" lIns="0" tIns="0" rIns="0" bIns="0" anchor="t" anchorCtr="0">
                <a:spAutoFit/>
              </a:bodyPr>
              <a:lstStyle/>
              <a:p>
                <a:pPr algn="l"/>
                <a:r>
                  <a:rPr lang="en" sz="1350" b="1" dirty="0">
                    <a:solidFill>
                      <a:schemeClr val="accent6"/>
                    </a:solidFill>
                    <a:latin typeface="+mn-lt"/>
                    <a:ea typeface="+mn-ea"/>
                    <a:cs typeface="+mn-cs"/>
                  </a:rPr>
                  <a:t>Search “Cyberbard” to run your free Auto Test and get a scored report.</a:t>
                </a:r>
              </a:p>
            </p:txBody>
          </p:sp>
        </p:grpSp>
      </p:grpSp>
      <p:grpSp>
        <p:nvGrpSpPr>
          <p:cNvPr id="34" name="Group 34"/>
          <p:cNvGrpSpPr/>
          <p:nvPr/>
        </p:nvGrpSpPr>
        <p:grpSpPr>
          <a:xfrm>
            <a:off x="678942" y="5353050"/>
            <a:ext cx="10827258" cy="689801"/>
            <a:chOff x="678942" y="5353050"/>
            <a:chExt cx="10827258" cy="689801"/>
          </a:xfrm>
        </p:grpSpPr>
        <p:sp>
          <p:nvSpPr>
            <p:cNvPr id="31" name="Line 31"/>
            <p:cNvSpPr/>
            <p:nvPr/>
          </p:nvSpPr>
          <p:spPr>
            <a:xfrm>
              <a:off x="685800" y="5353050"/>
              <a:ext cx="10820400" cy="9525"/>
            </a:xfrm>
            <a:custGeom>
              <a:avLst/>
              <a:gdLst/>
              <a:ahLst/>
              <a:cxnLst/>
              <a:rect l="l" t="t" r="r" b="b"/>
              <a:pathLst>
                <a:path w="10820400" h="9525">
                  <a:moveTo>
                    <a:pt x="0" y="0"/>
                  </a:moveTo>
                  <a:lnTo>
                    <a:pt x="10820400" y="0"/>
                  </a:lnTo>
                </a:path>
              </a:pathLst>
            </a:custGeom>
            <a:noFill/>
            <a:ln w="9525">
              <a:solidFill>
                <a:srgbClr val="26314D"/>
              </a:solidFill>
            </a:ln>
          </p:spPr>
        </p:sp>
        <p:sp>
          <p:nvSpPr>
            <p:cNvPr id="32" name="TextBox 32"/>
            <p:cNvSpPr txBox="1"/>
            <p:nvPr/>
          </p:nvSpPr>
          <p:spPr>
            <a:xfrm>
              <a:off x="678942" y="5531168"/>
              <a:ext cx="7075629" cy="264033"/>
            </a:xfrm>
            <a:prstGeom prst="rect">
              <a:avLst/>
            </a:prstGeom>
            <a:noFill/>
            <a:ln>
              <a:noFill/>
            </a:ln>
          </p:spPr>
          <p:txBody>
            <a:bodyPr wrap="none" lIns="0" tIns="0" rIns="0" bIns="0" anchor="t" anchorCtr="0">
              <a:spAutoFit/>
            </a:bodyPr>
            <a:lstStyle/>
            <a:p>
              <a:pPr algn="l"/>
              <a:r>
                <a:rPr lang="en" sz="1350" dirty="0">
                  <a:solidFill>
                    <a:srgbClr val="93A0C2"/>
                  </a:solidFill>
                  <a:latin typeface="+mn-lt"/>
                  <a:ea typeface="+mn-ea"/>
                  <a:cs typeface="+mn-cs"/>
                </a:rPr>
                <a:t>Keep this in mind as we go: AI is becoming the new front door to every product.</a:t>
              </a:r>
            </a:p>
          </p:txBody>
        </p:sp>
        <p:sp>
          <p:nvSpPr>
            <p:cNvPr id="33" name="TextBox 33"/>
            <p:cNvSpPr txBox="1"/>
            <p:nvPr/>
          </p:nvSpPr>
          <p:spPr>
            <a:xfrm>
              <a:off x="678942" y="5778818"/>
              <a:ext cx="7426153" cy="264033"/>
            </a:xfrm>
            <a:prstGeom prst="rect">
              <a:avLst/>
            </a:prstGeom>
            <a:noFill/>
            <a:ln>
              <a:noFill/>
            </a:ln>
          </p:spPr>
          <p:txBody>
            <a:bodyPr wrap="none" lIns="0" tIns="0" rIns="0" bIns="0" anchor="t" anchorCtr="0">
              <a:spAutoFit/>
            </a:bodyPr>
            <a:lstStyle/>
            <a:p>
              <a:pPr algn="l"/>
              <a:r>
                <a:rPr lang="en" sz="1350" dirty="0">
                  <a:solidFill>
                    <a:srgbClr val="93A0C2"/>
                  </a:solidFill>
                  <a:latin typeface="+mn-lt"/>
                  <a:ea typeface="+mn-ea"/>
                  <a:cs typeface="+mn-cs"/>
                </a:rPr>
                <a:t>Next, we will unpack exactly what that means — and how to walk through that door.</a:t>
              </a:r>
            </a:p>
          </p:txBody>
        </p:sp>
      </p:grpSp>
      <p:grpSp>
        <p:nvGrpSpPr>
          <p:cNvPr id="37" name="Group 37"/>
          <p:cNvGrpSpPr/>
          <p:nvPr/>
        </p:nvGrpSpPr>
        <p:grpSpPr>
          <a:xfrm>
            <a:off x="680466" y="6458902"/>
            <a:ext cx="10831068" cy="205359"/>
            <a:chOff x="680466" y="6458902"/>
            <a:chExt cx="10831068" cy="205359"/>
          </a:xfrm>
        </p:grpSpPr>
        <p:sp>
          <p:nvSpPr>
            <p:cNvPr id="35" name="TextBox 35"/>
            <p:cNvSpPr txBox="1"/>
            <p:nvPr/>
          </p:nvSpPr>
          <p:spPr>
            <a:xfrm>
              <a:off x="680466" y="6458902"/>
              <a:ext cx="1540793" cy="205359"/>
            </a:xfrm>
            <a:prstGeom prst="rect">
              <a:avLst/>
            </a:prstGeom>
            <a:noFill/>
            <a:ln>
              <a:noFill/>
            </a:ln>
          </p:spPr>
          <p:txBody>
            <a:bodyPr wrap="none" lIns="0" tIns="0" rIns="0" bIns="0" anchor="t" anchorCtr="0">
              <a:spAutoFit/>
            </a:bodyPr>
            <a:lstStyle/>
            <a:p>
              <a:pPr algn="l"/>
              <a:r>
                <a:rPr lang="en" sz="1050" dirty="0">
                  <a:solidFill>
                    <a:srgbClr val="93A0C2"/>
                  </a:solidFill>
                  <a:latin typeface="+mn-lt"/>
                  <a:ea typeface="+mn-ea"/>
                  <a:cs typeface="+mn-cs"/>
                </a:rPr>
                <a:t>GEO From Zero to One</a:t>
              </a:r>
            </a:p>
          </p:txBody>
        </p:sp>
        <p:sp>
          <p:nvSpPr>
            <p:cNvPr id="36" name="TextBox 36"/>
            <p:cNvSpPr txBox="1"/>
            <p:nvPr/>
          </p:nvSpPr>
          <p:spPr>
            <a:xfrm>
              <a:off x="11027340" y="6458902"/>
              <a:ext cx="484194" cy="205359"/>
            </a:xfrm>
            <a:prstGeom prst="rect">
              <a:avLst/>
            </a:prstGeom>
            <a:noFill/>
            <a:ln>
              <a:noFill/>
            </a:ln>
          </p:spPr>
          <p:txBody>
            <a:bodyPr wrap="none" lIns="0" tIns="0" rIns="0" bIns="0" anchor="t" anchorCtr="0">
              <a:spAutoFit/>
            </a:bodyPr>
            <a:lstStyle/>
            <a:p>
              <a:pPr algn="r"/>
              <a:r>
                <a:rPr lang="en" sz="1050" dirty="0">
                  <a:solidFill>
                    <a:srgbClr val="93A0C2"/>
                  </a:solidFill>
                  <a:latin typeface="+mn-lt"/>
                  <a:ea typeface="+mn-ea"/>
                  <a:cs typeface="+mn-cs"/>
                </a:rPr>
                <a:t>02 / 14</a:t>
              </a:r>
            </a:p>
          </p:txBody>
        </p:sp>
      </p:gr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669036" y="670560"/>
            <a:ext cx="3040571" cy="952119"/>
            <a:chOff x="669036" y="670560"/>
            <a:chExt cx="3040571" cy="952119"/>
          </a:xfrm>
        </p:grpSpPr>
        <p:sp>
          <p:nvSpPr>
            <p:cNvPr id="2" name="TextBox 2"/>
            <p:cNvSpPr txBox="1"/>
            <p:nvPr/>
          </p:nvSpPr>
          <p:spPr>
            <a:xfrm>
              <a:off x="679704" y="670560"/>
              <a:ext cx="1975531" cy="234696"/>
            </a:xfrm>
            <a:prstGeom prst="rect">
              <a:avLst/>
            </a:prstGeom>
            <a:noFill/>
            <a:ln>
              <a:noFill/>
            </a:ln>
          </p:spPr>
          <p:txBody>
            <a:bodyPr wrap="none" lIns="0" tIns="0" rIns="0" bIns="0" anchor="t" anchorCtr="0">
              <a:spAutoFit/>
            </a:bodyPr>
            <a:lstStyle/>
            <a:p>
              <a:pPr algn="l"/>
              <a:r>
                <a:rPr lang="en" sz="1200" b="1" spc="150" dirty="0">
                  <a:solidFill>
                    <a:srgbClr val="93A0C2"/>
                  </a:solidFill>
                  <a:latin typeface="+mn-lt"/>
                  <a:ea typeface="+mn-ea"/>
                  <a:cs typeface="+mn-cs"/>
                </a:rPr>
                <a:t>UNDERSTANDING GEO</a:t>
              </a:r>
            </a:p>
          </p:txBody>
        </p:sp>
        <p:sp>
          <p:nvSpPr>
            <p:cNvPr id="3" name="TextBox 3"/>
            <p:cNvSpPr txBox="1"/>
            <p:nvPr/>
          </p:nvSpPr>
          <p:spPr>
            <a:xfrm>
              <a:off x="669036" y="977265"/>
              <a:ext cx="3040571" cy="645414"/>
            </a:xfrm>
            <a:prstGeom prst="rect">
              <a:avLst/>
            </a:prstGeom>
            <a:noFill/>
            <a:ln>
              <a:noFill/>
            </a:ln>
          </p:spPr>
          <p:txBody>
            <a:bodyPr wrap="none" lIns="0" tIns="0" rIns="0" bIns="0" anchor="t" anchorCtr="0">
              <a:spAutoFit/>
            </a:bodyPr>
            <a:lstStyle/>
            <a:p>
              <a:pPr algn="l"/>
              <a:r>
                <a:rPr lang="en" sz="3300" b="1" dirty="0">
                  <a:solidFill>
                    <a:schemeClr val="dk1"/>
                  </a:solidFill>
                  <a:latin typeface="+mj-lt"/>
                  <a:ea typeface="+mj-ea"/>
                  <a:cs typeface="+mj-cs"/>
                </a:rPr>
                <a:t>What Is GEO?</a:t>
              </a:r>
            </a:p>
          </p:txBody>
        </p:sp>
      </p:grpSp>
      <p:grpSp>
        <p:nvGrpSpPr>
          <p:cNvPr id="7" name="Group 7"/>
          <p:cNvGrpSpPr/>
          <p:nvPr/>
        </p:nvGrpSpPr>
        <p:grpSpPr>
          <a:xfrm>
            <a:off x="677418" y="1631632"/>
            <a:ext cx="7385241" cy="608457"/>
            <a:chOff x="677418" y="1631632"/>
            <a:chExt cx="7385241" cy="608457"/>
          </a:xfrm>
        </p:grpSpPr>
        <p:sp>
          <p:nvSpPr>
            <p:cNvPr id="5" name="TextBox 5"/>
            <p:cNvSpPr txBox="1"/>
            <p:nvPr/>
          </p:nvSpPr>
          <p:spPr>
            <a:xfrm>
              <a:off x="677418" y="1631632"/>
              <a:ext cx="7385241" cy="322707"/>
            </a:xfrm>
            <a:prstGeom prst="rect">
              <a:avLst/>
            </a:prstGeom>
            <a:noFill/>
            <a:ln>
              <a:noFill/>
            </a:ln>
          </p:spPr>
          <p:txBody>
            <a:bodyPr wrap="none" lIns="0" tIns="0" rIns="0" bIns="0" anchor="t" anchorCtr="0">
              <a:spAutoFit/>
            </a:bodyPr>
            <a:lstStyle/>
            <a:p>
              <a:pPr algn="l"/>
              <a:r>
                <a:rPr lang="en" sz="1650" dirty="0">
                  <a:solidFill>
                    <a:schemeClr val="dk1"/>
                  </a:solidFill>
                  <a:latin typeface="+mn-lt"/>
                  <a:ea typeface="+mn-ea"/>
                  <a:cs typeface="+mn-cs"/>
                </a:rPr>
                <a:t>GEO makes your content visible, understandable, and citable to AI —</a:t>
              </a:r>
            </a:p>
          </p:txBody>
        </p:sp>
        <p:sp>
          <p:nvSpPr>
            <p:cNvPr id="6" name="TextBox 6"/>
            <p:cNvSpPr txBox="1"/>
            <p:nvPr/>
          </p:nvSpPr>
          <p:spPr>
            <a:xfrm>
              <a:off x="677418" y="1917382"/>
              <a:ext cx="4619708" cy="322707"/>
            </a:xfrm>
            <a:prstGeom prst="rect">
              <a:avLst/>
            </a:prstGeom>
            <a:noFill/>
            <a:ln>
              <a:noFill/>
            </a:ln>
          </p:spPr>
          <p:txBody>
            <a:bodyPr wrap="none" lIns="0" tIns="0" rIns="0" bIns="0" anchor="t" anchorCtr="0">
              <a:spAutoFit/>
            </a:bodyPr>
            <a:lstStyle/>
            <a:p>
              <a:pPr algn="l"/>
              <a:r>
                <a:rPr lang="en" sz="1650" dirty="0">
                  <a:solidFill>
                    <a:schemeClr val="dk1"/>
                  </a:solidFill>
                  <a:latin typeface="+mn-lt"/>
                  <a:ea typeface="+mn-ea"/>
                  <a:cs typeface="+mn-cs"/>
                </a:rPr>
                <a:t xml:space="preserve">so it gets </a:t>
              </a:r>
              <a:r>
                <a:rPr lang="en" sz="1650" b="1" dirty="0">
                  <a:solidFill>
                    <a:schemeClr val="accent2"/>
                  </a:solidFill>
                  <a:latin typeface="+mn-lt"/>
                  <a:ea typeface="+mn-ea"/>
                  <a:cs typeface="+mn-cs"/>
                </a:rPr>
                <a:t>recommended</a:t>
              </a:r>
              <a:r>
                <a:rPr lang="en" sz="1650" dirty="0">
                  <a:solidFill>
                    <a:schemeClr val="dk1"/>
                  </a:solidFill>
                  <a:latin typeface="+mn-lt"/>
                  <a:ea typeface="+mn-ea"/>
                  <a:cs typeface="+mn-cs"/>
                </a:rPr>
                <a:t>, not just ranked.</a:t>
              </a:r>
            </a:p>
          </p:txBody>
        </p:sp>
      </p:grpSp>
      <p:grpSp>
        <p:nvGrpSpPr>
          <p:cNvPr id="17" name="Group 17"/>
          <p:cNvGrpSpPr/>
          <p:nvPr/>
        </p:nvGrpSpPr>
        <p:grpSpPr>
          <a:xfrm>
            <a:off x="685800" y="2343150"/>
            <a:ext cx="5143500" cy="2190750"/>
            <a:chOff x="685800" y="2343150"/>
            <a:chExt cx="5143500" cy="2190750"/>
          </a:xfrm>
        </p:grpSpPr>
        <p:sp>
          <p:nvSpPr>
            <p:cNvPr id="8" name="Rectangle 8"/>
            <p:cNvSpPr/>
            <p:nvPr/>
          </p:nvSpPr>
          <p:spPr>
            <a:xfrm>
              <a:off x="685800" y="2343150"/>
              <a:ext cx="5143500" cy="2190750"/>
            </a:xfrm>
            <a:prstGeom prst="roundRect">
              <a:avLst>
                <a:gd name="adj" fmla="val 7826"/>
              </a:avLst>
            </a:prstGeom>
            <a:solidFill>
              <a:schemeClr val="accent5"/>
            </a:solidFill>
            <a:ln w="9525">
              <a:solidFill>
                <a:srgbClr val="26314D"/>
              </a:solidFill>
            </a:ln>
          </p:spPr>
        </p:sp>
        <p:grpSp>
          <p:nvGrpSpPr>
            <p:cNvPr id="11" name="Group 11"/>
            <p:cNvGrpSpPr/>
            <p:nvPr/>
          </p:nvGrpSpPr>
          <p:grpSpPr>
            <a:xfrm>
              <a:off x="995362" y="2614612"/>
              <a:ext cx="257175" cy="257175"/>
              <a:chOff x="995362" y="2614612"/>
              <a:chExt cx="257175" cy="257175"/>
            </a:xfrm>
          </p:grpSpPr>
          <p:sp>
            <p:nvSpPr>
              <p:cNvPr id="9" name="Freeform 9"/>
              <p:cNvSpPr/>
              <p:nvPr/>
            </p:nvSpPr>
            <p:spPr>
              <a:xfrm>
                <a:off x="995362" y="2614612"/>
                <a:ext cx="200025" cy="200025"/>
              </a:xfrm>
              <a:custGeom>
                <a:avLst/>
                <a:gdLst/>
                <a:ahLst/>
                <a:cxnLst/>
                <a:rect l="l" t="t" r="r" b="b"/>
                <a:pathLst>
                  <a:path w="200025" h="200025">
                    <a:moveTo>
                      <a:pt x="0" y="100012"/>
                    </a:moveTo>
                    <a:cubicBezTo>
                      <a:pt x="0" y="155248"/>
                      <a:pt x="44777" y="200025"/>
                      <a:pt x="100012" y="200025"/>
                    </a:cubicBezTo>
                    <a:cubicBezTo>
                      <a:pt x="155248" y="200025"/>
                      <a:pt x="200025" y="155248"/>
                      <a:pt x="200025" y="100012"/>
                    </a:cubicBezTo>
                    <a:cubicBezTo>
                      <a:pt x="200025" y="44777"/>
                      <a:pt x="155248" y="0"/>
                      <a:pt x="100012" y="0"/>
                    </a:cubicBezTo>
                    <a:cubicBezTo>
                      <a:pt x="44777" y="0"/>
                      <a:pt x="0" y="44777"/>
                      <a:pt x="0" y="100012"/>
                    </a:cubicBezTo>
                  </a:path>
                </a:pathLst>
              </a:custGeom>
              <a:noFill/>
              <a:ln w="28575">
                <a:solidFill>
                  <a:srgbClr val="93A0C2"/>
                </a:solidFill>
              </a:ln>
            </p:spPr>
          </p:sp>
          <p:sp>
            <p:nvSpPr>
              <p:cNvPr id="10" name="Freeform 10"/>
              <p:cNvSpPr/>
              <p:nvPr/>
            </p:nvSpPr>
            <p:spPr>
              <a:xfrm>
                <a:off x="1166812" y="2786062"/>
                <a:ext cx="85725" cy="85725"/>
              </a:xfrm>
              <a:custGeom>
                <a:avLst/>
                <a:gdLst/>
                <a:ahLst/>
                <a:cxnLst/>
                <a:rect l="l" t="t" r="r" b="b"/>
                <a:pathLst>
                  <a:path w="85725" h="85725">
                    <a:moveTo>
                      <a:pt x="85725" y="85725"/>
                    </a:moveTo>
                    <a:lnTo>
                      <a:pt x="0" y="0"/>
                    </a:lnTo>
                  </a:path>
                </a:pathLst>
              </a:custGeom>
              <a:noFill/>
              <a:ln w="28575">
                <a:solidFill>
                  <a:srgbClr val="93A0C2"/>
                </a:solidFill>
              </a:ln>
            </p:spPr>
          </p:sp>
        </p:grpSp>
        <p:sp>
          <p:nvSpPr>
            <p:cNvPr id="12" name="TextBox 12"/>
            <p:cNvSpPr txBox="1"/>
            <p:nvPr/>
          </p:nvSpPr>
          <p:spPr>
            <a:xfrm>
              <a:off x="1400556" y="2644140"/>
              <a:ext cx="515630" cy="352044"/>
            </a:xfrm>
            <a:prstGeom prst="rect">
              <a:avLst/>
            </a:prstGeom>
            <a:noFill/>
            <a:ln>
              <a:noFill/>
            </a:ln>
          </p:spPr>
          <p:txBody>
            <a:bodyPr wrap="none" lIns="0" tIns="0" rIns="0" bIns="0" anchor="t" anchorCtr="0">
              <a:spAutoFit/>
            </a:bodyPr>
            <a:lstStyle/>
            <a:p>
              <a:pPr algn="l"/>
              <a:r>
                <a:rPr lang="en" sz="1800" b="1" dirty="0">
                  <a:solidFill>
                    <a:schemeClr val="dk1"/>
                  </a:solidFill>
                  <a:latin typeface="+mj-lt"/>
                  <a:ea typeface="+mj-ea"/>
                  <a:cs typeface="+mj-cs"/>
                </a:rPr>
                <a:t>SEO</a:t>
              </a:r>
            </a:p>
          </p:txBody>
        </p:sp>
        <p:sp>
          <p:nvSpPr>
            <p:cNvPr id="13" name="TextBox 13"/>
            <p:cNvSpPr txBox="1"/>
            <p:nvPr/>
          </p:nvSpPr>
          <p:spPr>
            <a:xfrm>
              <a:off x="945642" y="3111818"/>
              <a:ext cx="2427927" cy="264033"/>
            </a:xfrm>
            <a:prstGeom prst="rect">
              <a:avLst/>
            </a:prstGeom>
            <a:noFill/>
            <a:ln>
              <a:noFill/>
            </a:ln>
          </p:spPr>
          <p:txBody>
            <a:bodyPr wrap="none" lIns="0" tIns="0" rIns="0" bIns="0" anchor="t" anchorCtr="0">
              <a:spAutoFit/>
            </a:bodyPr>
            <a:lstStyle/>
            <a:p>
              <a:pPr algn="l"/>
              <a:r>
                <a:rPr lang="en" sz="1350" dirty="0">
                  <a:solidFill>
                    <a:srgbClr val="93A0C2"/>
                  </a:solidFill>
                  <a:latin typeface="+mn-lt"/>
                  <a:ea typeface="+mn-ea"/>
                  <a:cs typeface="+mn-cs"/>
                </a:rPr>
                <a:t>Rank high in a list of links —</a:t>
              </a:r>
            </a:p>
          </p:txBody>
        </p:sp>
        <p:sp>
          <p:nvSpPr>
            <p:cNvPr id="14" name="TextBox 14"/>
            <p:cNvSpPr txBox="1"/>
            <p:nvPr/>
          </p:nvSpPr>
          <p:spPr>
            <a:xfrm>
              <a:off x="945642" y="3359468"/>
              <a:ext cx="2748858" cy="264033"/>
            </a:xfrm>
            <a:prstGeom prst="rect">
              <a:avLst/>
            </a:prstGeom>
            <a:noFill/>
            <a:ln>
              <a:noFill/>
            </a:ln>
          </p:spPr>
          <p:txBody>
            <a:bodyPr wrap="none" lIns="0" tIns="0" rIns="0" bIns="0" anchor="t" anchorCtr="0">
              <a:spAutoFit/>
            </a:bodyPr>
            <a:lstStyle/>
            <a:p>
              <a:pPr algn="l"/>
              <a:r>
                <a:rPr lang="en" sz="1350" dirty="0">
                  <a:solidFill>
                    <a:srgbClr val="93A0C2"/>
                  </a:solidFill>
                  <a:latin typeface="+mn-lt"/>
                  <a:ea typeface="+mn-ea"/>
                  <a:cs typeface="+mn-cs"/>
                </a:rPr>
                <a:t>like grabbing good shelf space.</a:t>
              </a:r>
            </a:p>
          </p:txBody>
        </p:sp>
        <p:sp>
          <p:nvSpPr>
            <p:cNvPr id="15" name="TextBox 15"/>
            <p:cNvSpPr txBox="1"/>
            <p:nvPr/>
          </p:nvSpPr>
          <p:spPr>
            <a:xfrm>
              <a:off x="945642" y="3721418"/>
              <a:ext cx="2309774" cy="264033"/>
            </a:xfrm>
            <a:prstGeom prst="rect">
              <a:avLst/>
            </a:prstGeom>
            <a:noFill/>
            <a:ln>
              <a:noFill/>
            </a:ln>
          </p:spPr>
          <p:txBody>
            <a:bodyPr wrap="none" lIns="0" tIns="0" rIns="0" bIns="0" anchor="t" anchorCtr="0">
              <a:spAutoFit/>
            </a:bodyPr>
            <a:lstStyle/>
            <a:p>
              <a:pPr algn="l"/>
              <a:r>
                <a:rPr lang="en" sz="1350" dirty="0">
                  <a:solidFill>
                    <a:srgbClr val="93A0C2"/>
                  </a:solidFill>
                  <a:latin typeface="+mn-lt"/>
                  <a:ea typeface="+mn-ea"/>
                  <a:cs typeface="+mn-cs"/>
                </a:rPr>
                <a:t>The user still has to look,</a:t>
              </a:r>
            </a:p>
          </p:txBody>
        </p:sp>
        <p:sp>
          <p:nvSpPr>
            <p:cNvPr id="16" name="TextBox 16"/>
            <p:cNvSpPr txBox="1"/>
            <p:nvPr/>
          </p:nvSpPr>
          <p:spPr>
            <a:xfrm>
              <a:off x="945642" y="3969068"/>
              <a:ext cx="2521687" cy="264033"/>
            </a:xfrm>
            <a:prstGeom prst="rect">
              <a:avLst/>
            </a:prstGeom>
            <a:noFill/>
            <a:ln>
              <a:noFill/>
            </a:ln>
          </p:spPr>
          <p:txBody>
            <a:bodyPr wrap="none" lIns="0" tIns="0" rIns="0" bIns="0" anchor="t" anchorCtr="0">
              <a:spAutoFit/>
            </a:bodyPr>
            <a:lstStyle/>
            <a:p>
              <a:pPr algn="l"/>
              <a:r>
                <a:rPr lang="en" sz="1350" dirty="0">
                  <a:solidFill>
                    <a:srgbClr val="93A0C2"/>
                  </a:solidFill>
                  <a:latin typeface="+mn-lt"/>
                  <a:ea typeface="+mn-ea"/>
                  <a:cs typeface="+mn-cs"/>
                </a:rPr>
                <a:t>compare, and click through.</a:t>
              </a:r>
            </a:p>
          </p:txBody>
        </p:sp>
      </p:grpSp>
      <p:grpSp>
        <p:nvGrpSpPr>
          <p:cNvPr id="29" name="Group 29"/>
          <p:cNvGrpSpPr/>
          <p:nvPr/>
        </p:nvGrpSpPr>
        <p:grpSpPr>
          <a:xfrm>
            <a:off x="6134100" y="2343150"/>
            <a:ext cx="5372100" cy="2190750"/>
            <a:chOff x="6134100" y="2343150"/>
            <a:chExt cx="5372100" cy="2190750"/>
          </a:xfrm>
        </p:grpSpPr>
        <p:sp>
          <p:nvSpPr>
            <p:cNvPr id="18" name="Rectangle 18"/>
            <p:cNvSpPr/>
            <p:nvPr/>
          </p:nvSpPr>
          <p:spPr>
            <a:xfrm>
              <a:off x="6134100" y="2343150"/>
              <a:ext cx="5372100" cy="2190750"/>
            </a:xfrm>
            <a:prstGeom prst="roundRect">
              <a:avLst>
                <a:gd name="adj" fmla="val 7826"/>
              </a:avLst>
            </a:prstGeom>
            <a:solidFill>
              <a:srgbClr val="152036"/>
            </a:solidFill>
            <a:ln w="14288">
              <a:solidFill>
                <a:schemeClr val="accent2"/>
              </a:solidFill>
            </a:ln>
            <a:effectLst>
              <a:outerShdw blurRad="152400" dist="38100" dir="5400000" algn="ctr" rotWithShape="0">
                <a:srgbClr val="000000">
                  <a:alpha val="15000"/>
                </a:srgbClr>
              </a:outerShdw>
            </a:effectLst>
          </p:spPr>
        </p:sp>
        <p:grpSp>
          <p:nvGrpSpPr>
            <p:cNvPr id="23" name="Group 23"/>
            <p:cNvGrpSpPr/>
            <p:nvPr/>
          </p:nvGrpSpPr>
          <p:grpSpPr>
            <a:xfrm>
              <a:off x="6443662" y="2628900"/>
              <a:ext cx="257175" cy="242888"/>
              <a:chOff x="6443662" y="2628900"/>
              <a:chExt cx="257175" cy="242888"/>
            </a:xfrm>
          </p:grpSpPr>
          <p:sp>
            <p:nvSpPr>
              <p:cNvPr id="19" name="Freeform 19"/>
              <p:cNvSpPr/>
              <p:nvPr/>
            </p:nvSpPr>
            <p:spPr>
              <a:xfrm>
                <a:off x="6443662" y="2628900"/>
                <a:ext cx="257175" cy="242888"/>
              </a:xfrm>
              <a:custGeom>
                <a:avLst/>
                <a:gdLst/>
                <a:ahLst/>
                <a:cxnLst/>
                <a:rect l="l" t="t" r="r" b="b"/>
                <a:pathLst>
                  <a:path w="257175" h="242888">
                    <a:moveTo>
                      <a:pt x="214312" y="0"/>
                    </a:moveTo>
                    <a:cubicBezTo>
                      <a:pt x="237985" y="0"/>
                      <a:pt x="257175" y="19190"/>
                      <a:pt x="257175" y="42862"/>
                    </a:cubicBezTo>
                    <a:lnTo>
                      <a:pt x="257175" y="157162"/>
                    </a:lnTo>
                    <a:cubicBezTo>
                      <a:pt x="257175" y="180835"/>
                      <a:pt x="237985" y="200025"/>
                      <a:pt x="214312" y="200025"/>
                    </a:cubicBezTo>
                    <a:lnTo>
                      <a:pt x="142875" y="200025"/>
                    </a:lnTo>
                    <a:lnTo>
                      <a:pt x="71438" y="242888"/>
                    </a:lnTo>
                    <a:lnTo>
                      <a:pt x="71438" y="200025"/>
                    </a:lnTo>
                    <a:lnTo>
                      <a:pt x="42862" y="200025"/>
                    </a:lnTo>
                    <a:cubicBezTo>
                      <a:pt x="19190" y="200025"/>
                      <a:pt x="0" y="180835"/>
                      <a:pt x="0" y="157162"/>
                    </a:cubicBezTo>
                    <a:lnTo>
                      <a:pt x="0" y="42862"/>
                    </a:lnTo>
                    <a:cubicBezTo>
                      <a:pt x="0" y="19190"/>
                      <a:pt x="19190" y="0"/>
                      <a:pt x="42862" y="0"/>
                    </a:cubicBezTo>
                    <a:lnTo>
                      <a:pt x="214312" y="0"/>
                    </a:lnTo>
                  </a:path>
                </a:pathLst>
              </a:custGeom>
              <a:noFill/>
              <a:ln w="28575">
                <a:solidFill>
                  <a:schemeClr val="accent2"/>
                </a:solidFill>
              </a:ln>
            </p:spPr>
          </p:sp>
          <p:sp>
            <p:nvSpPr>
              <p:cNvPr id="20" name="Freeform 20"/>
              <p:cNvSpPr/>
              <p:nvPr/>
            </p:nvSpPr>
            <p:spPr>
              <a:xfrm>
                <a:off x="6536531" y="2700338"/>
                <a:ext cx="9525" cy="9525"/>
              </a:xfrm>
              <a:custGeom>
                <a:avLst/>
                <a:gdLst/>
                <a:ahLst/>
                <a:cxnLst/>
                <a:rect l="l" t="t" r="r" b="b"/>
                <a:pathLst>
                  <a:path w="9525" h="9525">
                    <a:moveTo>
                      <a:pt x="0" y="0"/>
                    </a:moveTo>
                    <a:lnTo>
                      <a:pt x="143" y="0"/>
                    </a:lnTo>
                  </a:path>
                </a:pathLst>
              </a:custGeom>
              <a:noFill/>
              <a:ln w="28575">
                <a:solidFill>
                  <a:schemeClr val="accent2"/>
                </a:solidFill>
              </a:ln>
            </p:spPr>
          </p:sp>
          <p:sp>
            <p:nvSpPr>
              <p:cNvPr id="21" name="Freeform 21"/>
              <p:cNvSpPr/>
              <p:nvPr/>
            </p:nvSpPr>
            <p:spPr>
              <a:xfrm>
                <a:off x="6607969" y="2700338"/>
                <a:ext cx="9525" cy="9525"/>
              </a:xfrm>
              <a:custGeom>
                <a:avLst/>
                <a:gdLst/>
                <a:ahLst/>
                <a:cxnLst/>
                <a:rect l="l" t="t" r="r" b="b"/>
                <a:pathLst>
                  <a:path w="9525" h="9525">
                    <a:moveTo>
                      <a:pt x="0" y="0"/>
                    </a:moveTo>
                    <a:lnTo>
                      <a:pt x="143" y="0"/>
                    </a:lnTo>
                  </a:path>
                </a:pathLst>
              </a:custGeom>
              <a:noFill/>
              <a:ln w="28575">
                <a:solidFill>
                  <a:schemeClr val="accent2"/>
                </a:solidFill>
              </a:ln>
            </p:spPr>
          </p:sp>
          <p:sp>
            <p:nvSpPr>
              <p:cNvPr id="22" name="Freeform 22"/>
              <p:cNvSpPr/>
              <p:nvPr/>
            </p:nvSpPr>
            <p:spPr>
              <a:xfrm>
                <a:off x="6536531" y="2757488"/>
                <a:ext cx="71438" cy="15009"/>
              </a:xfrm>
              <a:custGeom>
                <a:avLst/>
                <a:gdLst/>
                <a:ahLst/>
                <a:cxnLst/>
                <a:rect l="l" t="t" r="r" b="b"/>
                <a:pathLst>
                  <a:path w="71438" h="15009">
                    <a:moveTo>
                      <a:pt x="0" y="0"/>
                    </a:moveTo>
                    <a:cubicBezTo>
                      <a:pt x="9406" y="9600"/>
                      <a:pt x="22279" y="15009"/>
                      <a:pt x="35719" y="15009"/>
                    </a:cubicBezTo>
                    <a:cubicBezTo>
                      <a:pt x="49158" y="15009"/>
                      <a:pt x="62032" y="9600"/>
                      <a:pt x="71438" y="0"/>
                    </a:cubicBezTo>
                  </a:path>
                </a:pathLst>
              </a:custGeom>
              <a:noFill/>
              <a:ln w="28575">
                <a:solidFill>
                  <a:schemeClr val="accent2"/>
                </a:solidFill>
              </a:ln>
            </p:spPr>
          </p:sp>
        </p:grpSp>
        <p:sp>
          <p:nvSpPr>
            <p:cNvPr id="24" name="TextBox 24"/>
            <p:cNvSpPr txBox="1"/>
            <p:nvPr/>
          </p:nvSpPr>
          <p:spPr>
            <a:xfrm>
              <a:off x="6848856" y="2644140"/>
              <a:ext cx="515630" cy="352044"/>
            </a:xfrm>
            <a:prstGeom prst="rect">
              <a:avLst/>
            </a:prstGeom>
            <a:noFill/>
            <a:ln>
              <a:noFill/>
            </a:ln>
          </p:spPr>
          <p:txBody>
            <a:bodyPr wrap="none" lIns="0" tIns="0" rIns="0" bIns="0" anchor="t" anchorCtr="0">
              <a:spAutoFit/>
            </a:bodyPr>
            <a:lstStyle/>
            <a:p>
              <a:pPr algn="l"/>
              <a:r>
                <a:rPr lang="en" sz="1800" b="1" dirty="0">
                  <a:solidFill>
                    <a:schemeClr val="dk1"/>
                  </a:solidFill>
                  <a:latin typeface="+mj-lt"/>
                  <a:ea typeface="+mj-ea"/>
                  <a:cs typeface="+mj-cs"/>
                </a:rPr>
                <a:t>GEO</a:t>
              </a:r>
            </a:p>
          </p:txBody>
        </p:sp>
        <p:sp>
          <p:nvSpPr>
            <p:cNvPr id="25" name="TextBox 25"/>
            <p:cNvSpPr txBox="1"/>
            <p:nvPr/>
          </p:nvSpPr>
          <p:spPr>
            <a:xfrm>
              <a:off x="6393942" y="3111818"/>
              <a:ext cx="2591117" cy="264033"/>
            </a:xfrm>
            <a:prstGeom prst="rect">
              <a:avLst/>
            </a:prstGeom>
            <a:noFill/>
            <a:ln>
              <a:noFill/>
            </a:ln>
          </p:spPr>
          <p:txBody>
            <a:bodyPr wrap="none" lIns="0" tIns="0" rIns="0" bIns="0" anchor="t" anchorCtr="0">
              <a:spAutoFit/>
            </a:bodyPr>
            <a:lstStyle/>
            <a:p>
              <a:pPr algn="l"/>
              <a:r>
                <a:rPr lang="en" sz="1350" dirty="0">
                  <a:solidFill>
                    <a:schemeClr val="dk1"/>
                  </a:solidFill>
                  <a:latin typeface="+mn-lt"/>
                  <a:ea typeface="+mn-ea"/>
                  <a:cs typeface="+mn-cs"/>
                </a:rPr>
                <a:t>Get named directly inside the</a:t>
              </a:r>
            </a:p>
          </p:txBody>
        </p:sp>
        <p:sp>
          <p:nvSpPr>
            <p:cNvPr id="26" name="TextBox 26"/>
            <p:cNvSpPr txBox="1"/>
            <p:nvPr/>
          </p:nvSpPr>
          <p:spPr>
            <a:xfrm>
              <a:off x="6393942" y="3359468"/>
              <a:ext cx="2281428" cy="264033"/>
            </a:xfrm>
            <a:prstGeom prst="rect">
              <a:avLst/>
            </a:prstGeom>
            <a:noFill/>
            <a:ln>
              <a:noFill/>
            </a:ln>
          </p:spPr>
          <p:txBody>
            <a:bodyPr wrap="none" lIns="0" tIns="0" rIns="0" bIns="0" anchor="t" anchorCtr="0">
              <a:spAutoFit/>
            </a:bodyPr>
            <a:lstStyle/>
            <a:p>
              <a:pPr algn="l"/>
              <a:r>
                <a:rPr lang="en" sz="1350" dirty="0">
                  <a:solidFill>
                    <a:schemeClr val="dk1"/>
                  </a:solidFill>
                  <a:latin typeface="+mn-lt"/>
                  <a:ea typeface="+mn-ea"/>
                  <a:cs typeface="+mn-cs"/>
                </a:rPr>
                <a:t>AI’s answer — a clerk who</a:t>
              </a:r>
            </a:p>
          </p:txBody>
        </p:sp>
        <p:sp>
          <p:nvSpPr>
            <p:cNvPr id="27" name="TextBox 27"/>
            <p:cNvSpPr txBox="1"/>
            <p:nvPr/>
          </p:nvSpPr>
          <p:spPr>
            <a:xfrm>
              <a:off x="6393942" y="3607118"/>
              <a:ext cx="2285428" cy="264033"/>
            </a:xfrm>
            <a:prstGeom prst="rect">
              <a:avLst/>
            </a:prstGeom>
            <a:noFill/>
            <a:ln>
              <a:noFill/>
            </a:ln>
          </p:spPr>
          <p:txBody>
            <a:bodyPr wrap="none" lIns="0" tIns="0" rIns="0" bIns="0" anchor="t" anchorCtr="0">
              <a:spAutoFit/>
            </a:bodyPr>
            <a:lstStyle/>
            <a:p>
              <a:pPr algn="l"/>
              <a:r>
                <a:rPr lang="en" sz="1350" dirty="0">
                  <a:solidFill>
                    <a:schemeClr val="dk1"/>
                  </a:solidFill>
                  <a:latin typeface="+mn-lt"/>
                  <a:ea typeface="+mn-ea"/>
                  <a:cs typeface="+mn-cs"/>
                </a:rPr>
                <a:t>recommends you by name.</a:t>
              </a:r>
            </a:p>
          </p:txBody>
        </p:sp>
        <p:sp>
          <p:nvSpPr>
            <p:cNvPr id="28" name="TextBox 28"/>
            <p:cNvSpPr txBox="1"/>
            <p:nvPr/>
          </p:nvSpPr>
          <p:spPr>
            <a:xfrm>
              <a:off x="6393942" y="3969068"/>
              <a:ext cx="2625163" cy="264033"/>
            </a:xfrm>
            <a:prstGeom prst="rect">
              <a:avLst/>
            </a:prstGeom>
            <a:noFill/>
            <a:ln>
              <a:noFill/>
            </a:ln>
          </p:spPr>
          <p:txBody>
            <a:bodyPr wrap="none" lIns="0" tIns="0" rIns="0" bIns="0" anchor="t" anchorCtr="0">
              <a:spAutoFit/>
            </a:bodyPr>
            <a:lstStyle/>
            <a:p>
              <a:pPr algn="l"/>
              <a:r>
                <a:rPr lang="en" sz="1350" b="1" dirty="0">
                  <a:solidFill>
                    <a:schemeClr val="accent2"/>
                  </a:solidFill>
                  <a:latin typeface="+mn-lt"/>
                  <a:ea typeface="+mn-ea"/>
                  <a:cs typeface="+mn-cs"/>
                </a:rPr>
                <a:t>The user never has to click.</a:t>
              </a:r>
            </a:p>
          </p:txBody>
        </p:sp>
      </p:grpSp>
      <p:grpSp>
        <p:nvGrpSpPr>
          <p:cNvPr id="36" name="Group 36"/>
          <p:cNvGrpSpPr/>
          <p:nvPr/>
        </p:nvGrpSpPr>
        <p:grpSpPr>
          <a:xfrm>
            <a:off x="685800" y="4705350"/>
            <a:ext cx="10820400" cy="914400"/>
            <a:chOff x="685800" y="4705350"/>
            <a:chExt cx="10820400" cy="914400"/>
          </a:xfrm>
        </p:grpSpPr>
        <p:sp>
          <p:nvSpPr>
            <p:cNvPr id="30" name="Rectangle 30"/>
            <p:cNvSpPr/>
            <p:nvPr/>
          </p:nvSpPr>
          <p:spPr>
            <a:xfrm>
              <a:off x="685800" y="4705350"/>
              <a:ext cx="10820400" cy="914400"/>
            </a:xfrm>
            <a:prstGeom prst="roundRect">
              <a:avLst>
                <a:gd name="adj" fmla="val 14583"/>
              </a:avLst>
            </a:prstGeom>
            <a:solidFill>
              <a:schemeClr val="accent5"/>
            </a:solidFill>
            <a:ln>
              <a:noFill/>
            </a:ln>
          </p:spPr>
        </p:sp>
        <p:grpSp>
          <p:nvGrpSpPr>
            <p:cNvPr id="33" name="Group 33"/>
            <p:cNvGrpSpPr/>
            <p:nvPr/>
          </p:nvGrpSpPr>
          <p:grpSpPr>
            <a:xfrm>
              <a:off x="965994" y="4976812"/>
              <a:ext cx="144462" cy="123825"/>
              <a:chOff x="965994" y="4976812"/>
              <a:chExt cx="144462" cy="123825"/>
            </a:xfrm>
          </p:grpSpPr>
          <p:sp>
            <p:nvSpPr>
              <p:cNvPr id="31" name="Freeform 31"/>
              <p:cNvSpPr/>
              <p:nvPr/>
            </p:nvSpPr>
            <p:spPr>
              <a:xfrm>
                <a:off x="965994" y="4976812"/>
                <a:ext cx="51594" cy="123825"/>
              </a:xfrm>
              <a:custGeom>
                <a:avLst/>
                <a:gdLst/>
                <a:ahLst/>
                <a:cxnLst/>
                <a:rect l="l" t="t" r="r" b="b"/>
                <a:pathLst>
                  <a:path w="51594" h="123825">
                    <a:moveTo>
                      <a:pt x="51594" y="51594"/>
                    </a:moveTo>
                    <a:lnTo>
                      <a:pt x="10319" y="51594"/>
                    </a:lnTo>
                    <a:cubicBezTo>
                      <a:pt x="4620" y="51594"/>
                      <a:pt x="0" y="46974"/>
                      <a:pt x="0" y="41275"/>
                    </a:cubicBezTo>
                    <a:lnTo>
                      <a:pt x="0" y="10319"/>
                    </a:lnTo>
                    <a:cubicBezTo>
                      <a:pt x="0" y="4620"/>
                      <a:pt x="4620" y="0"/>
                      <a:pt x="10319" y="0"/>
                    </a:cubicBezTo>
                    <a:lnTo>
                      <a:pt x="41275" y="0"/>
                    </a:lnTo>
                    <a:cubicBezTo>
                      <a:pt x="46974" y="0"/>
                      <a:pt x="51594" y="4620"/>
                      <a:pt x="51594" y="10319"/>
                    </a:cubicBezTo>
                    <a:lnTo>
                      <a:pt x="51594" y="72231"/>
                    </a:lnTo>
                    <a:cubicBezTo>
                      <a:pt x="51594" y="99751"/>
                      <a:pt x="37839" y="116942"/>
                      <a:pt x="10319" y="123825"/>
                    </a:cubicBezTo>
                  </a:path>
                </a:pathLst>
              </a:custGeom>
              <a:noFill/>
              <a:ln w="20637">
                <a:solidFill>
                  <a:schemeClr val="accent6"/>
                </a:solidFill>
              </a:ln>
            </p:spPr>
          </p:sp>
          <p:sp>
            <p:nvSpPr>
              <p:cNvPr id="32" name="Freeform 32"/>
              <p:cNvSpPr/>
              <p:nvPr/>
            </p:nvSpPr>
            <p:spPr>
              <a:xfrm>
                <a:off x="1058862" y="4976812"/>
                <a:ext cx="51594" cy="123825"/>
              </a:xfrm>
              <a:custGeom>
                <a:avLst/>
                <a:gdLst/>
                <a:ahLst/>
                <a:cxnLst/>
                <a:rect l="l" t="t" r="r" b="b"/>
                <a:pathLst>
                  <a:path w="51594" h="123825">
                    <a:moveTo>
                      <a:pt x="51594" y="51594"/>
                    </a:moveTo>
                    <a:lnTo>
                      <a:pt x="10319" y="51594"/>
                    </a:lnTo>
                    <a:cubicBezTo>
                      <a:pt x="4620" y="51594"/>
                      <a:pt x="0" y="46974"/>
                      <a:pt x="0" y="41275"/>
                    </a:cubicBezTo>
                    <a:lnTo>
                      <a:pt x="0" y="10319"/>
                    </a:lnTo>
                    <a:cubicBezTo>
                      <a:pt x="0" y="4620"/>
                      <a:pt x="4620" y="0"/>
                      <a:pt x="10319" y="0"/>
                    </a:cubicBezTo>
                    <a:lnTo>
                      <a:pt x="41275" y="0"/>
                    </a:lnTo>
                    <a:cubicBezTo>
                      <a:pt x="46974" y="0"/>
                      <a:pt x="51594" y="4620"/>
                      <a:pt x="51594" y="10319"/>
                    </a:cubicBezTo>
                    <a:lnTo>
                      <a:pt x="51594" y="72231"/>
                    </a:lnTo>
                    <a:cubicBezTo>
                      <a:pt x="51594" y="99751"/>
                      <a:pt x="37839" y="116942"/>
                      <a:pt x="10319" y="123825"/>
                    </a:cubicBezTo>
                  </a:path>
                </a:pathLst>
              </a:custGeom>
              <a:noFill/>
              <a:ln w="20637">
                <a:solidFill>
                  <a:schemeClr val="accent6"/>
                </a:solidFill>
              </a:ln>
            </p:spPr>
          </p:sp>
        </p:grpSp>
        <p:sp>
          <p:nvSpPr>
            <p:cNvPr id="34" name="TextBox 34"/>
            <p:cNvSpPr txBox="1"/>
            <p:nvPr/>
          </p:nvSpPr>
          <p:spPr>
            <a:xfrm>
              <a:off x="1326642" y="4978718"/>
              <a:ext cx="6445019" cy="264033"/>
            </a:xfrm>
            <a:prstGeom prst="rect">
              <a:avLst/>
            </a:prstGeom>
            <a:noFill/>
            <a:ln>
              <a:noFill/>
            </a:ln>
          </p:spPr>
          <p:txBody>
            <a:bodyPr wrap="none" lIns="0" tIns="0" rIns="0" bIns="0" anchor="t" anchorCtr="0">
              <a:spAutoFit/>
            </a:bodyPr>
            <a:lstStyle/>
            <a:p>
              <a:pPr algn="l"/>
              <a:r>
                <a:rPr lang="en" sz="1350" dirty="0">
                  <a:solidFill>
                    <a:schemeClr val="dk1"/>
                  </a:solidFill>
                  <a:latin typeface="+mn-lt"/>
                  <a:ea typeface="+mn-ea"/>
                  <a:cs typeface="+mn-cs"/>
                </a:rPr>
                <a:t>Ask an AI “what are good AI meeting-note tools?” — if it names a product</a:t>
              </a:r>
            </a:p>
          </p:txBody>
        </p:sp>
        <p:sp>
          <p:nvSpPr>
            <p:cNvPr id="35" name="TextBox 35"/>
            <p:cNvSpPr txBox="1"/>
            <p:nvPr/>
          </p:nvSpPr>
          <p:spPr>
            <a:xfrm>
              <a:off x="1326642" y="5226368"/>
              <a:ext cx="6454521" cy="264033"/>
            </a:xfrm>
            <a:prstGeom prst="rect">
              <a:avLst/>
            </a:prstGeom>
            <a:noFill/>
            <a:ln>
              <a:noFill/>
            </a:ln>
          </p:spPr>
          <p:txBody>
            <a:bodyPr wrap="none" lIns="0" tIns="0" rIns="0" bIns="0" anchor="t" anchorCtr="0">
              <a:spAutoFit/>
            </a:bodyPr>
            <a:lstStyle/>
            <a:p>
              <a:pPr algn="l"/>
              <a:r>
                <a:rPr lang="en" sz="1350" dirty="0">
                  <a:solidFill>
                    <a:schemeClr val="dk1"/>
                  </a:solidFill>
                  <a:latin typeface="+mn-lt"/>
                  <a:ea typeface="+mn-ea"/>
                  <a:cs typeface="+mn-cs"/>
                </a:rPr>
                <a:t>and explains why, GEO worked. Also called AEO / AI-SEO in some circles.</a:t>
              </a:r>
            </a:p>
          </p:txBody>
        </p:sp>
      </p:grpSp>
      <p:grpSp>
        <p:nvGrpSpPr>
          <p:cNvPr id="40" name="Group 40"/>
          <p:cNvGrpSpPr/>
          <p:nvPr/>
        </p:nvGrpSpPr>
        <p:grpSpPr>
          <a:xfrm>
            <a:off x="680466" y="6248400"/>
            <a:ext cx="10831068" cy="415861"/>
            <a:chOff x="680466" y="6248400"/>
            <a:chExt cx="10831068" cy="415861"/>
          </a:xfrm>
        </p:grpSpPr>
        <p:sp>
          <p:nvSpPr>
            <p:cNvPr id="37" name="Line 37"/>
            <p:cNvSpPr/>
            <p:nvPr/>
          </p:nvSpPr>
          <p:spPr>
            <a:xfrm>
              <a:off x="685800" y="6248400"/>
              <a:ext cx="10820400" cy="9525"/>
            </a:xfrm>
            <a:custGeom>
              <a:avLst/>
              <a:gdLst/>
              <a:ahLst/>
              <a:cxnLst/>
              <a:rect l="l" t="t" r="r" b="b"/>
              <a:pathLst>
                <a:path w="10820400" h="9525">
                  <a:moveTo>
                    <a:pt x="0" y="0"/>
                  </a:moveTo>
                  <a:lnTo>
                    <a:pt x="10820400" y="0"/>
                  </a:lnTo>
                </a:path>
              </a:pathLst>
            </a:custGeom>
            <a:noFill/>
            <a:ln w="9525">
              <a:solidFill>
                <a:srgbClr val="26314D"/>
              </a:solidFill>
            </a:ln>
          </p:spPr>
        </p:sp>
        <p:sp>
          <p:nvSpPr>
            <p:cNvPr id="38" name="TextBox 38"/>
            <p:cNvSpPr txBox="1"/>
            <p:nvPr/>
          </p:nvSpPr>
          <p:spPr>
            <a:xfrm>
              <a:off x="680466" y="6458902"/>
              <a:ext cx="3562423" cy="205359"/>
            </a:xfrm>
            <a:prstGeom prst="rect">
              <a:avLst/>
            </a:prstGeom>
            <a:noFill/>
            <a:ln>
              <a:noFill/>
            </a:ln>
          </p:spPr>
          <p:txBody>
            <a:bodyPr wrap="none" lIns="0" tIns="0" rIns="0" bIns="0" anchor="t" anchorCtr="0">
              <a:spAutoFit/>
            </a:bodyPr>
            <a:lstStyle/>
            <a:p>
              <a:pPr algn="l"/>
              <a:r>
                <a:rPr lang="en" sz="1050" dirty="0">
                  <a:solidFill>
                    <a:srgbClr val="93A0C2"/>
                  </a:solidFill>
                  <a:latin typeface="+mn-lt"/>
                  <a:ea typeface="+mn-ea"/>
                  <a:cs typeface="+mn-cs"/>
                </a:rPr>
                <a:t>GEO From Zero to One · Part 2: Understanding GEO</a:t>
              </a:r>
            </a:p>
          </p:txBody>
        </p:sp>
        <p:sp>
          <p:nvSpPr>
            <p:cNvPr id="39" name="TextBox 39"/>
            <p:cNvSpPr txBox="1"/>
            <p:nvPr/>
          </p:nvSpPr>
          <p:spPr>
            <a:xfrm>
              <a:off x="11027340" y="6458902"/>
              <a:ext cx="484194" cy="205359"/>
            </a:xfrm>
            <a:prstGeom prst="rect">
              <a:avLst/>
            </a:prstGeom>
            <a:noFill/>
            <a:ln>
              <a:noFill/>
            </a:ln>
          </p:spPr>
          <p:txBody>
            <a:bodyPr wrap="none" lIns="0" tIns="0" rIns="0" bIns="0" anchor="t" anchorCtr="0">
              <a:spAutoFit/>
            </a:bodyPr>
            <a:lstStyle/>
            <a:p>
              <a:pPr algn="r"/>
              <a:r>
                <a:rPr lang="en" sz="1050" dirty="0">
                  <a:solidFill>
                    <a:srgbClr val="93A0C2"/>
                  </a:solidFill>
                  <a:latin typeface="+mn-lt"/>
                  <a:ea typeface="+mn-ea"/>
                  <a:cs typeface="+mn-cs"/>
                </a:rPr>
                <a:t>03 / 14</a:t>
              </a:r>
            </a:p>
          </p:txBody>
        </p:sp>
      </p:gr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669036" y="670560"/>
            <a:ext cx="6101274" cy="952119"/>
            <a:chOff x="669036" y="670560"/>
            <a:chExt cx="6101274" cy="952119"/>
          </a:xfrm>
        </p:grpSpPr>
        <p:sp>
          <p:nvSpPr>
            <p:cNvPr id="2" name="TextBox 2"/>
            <p:cNvSpPr txBox="1"/>
            <p:nvPr/>
          </p:nvSpPr>
          <p:spPr>
            <a:xfrm>
              <a:off x="679704" y="670560"/>
              <a:ext cx="2313920" cy="234696"/>
            </a:xfrm>
            <a:prstGeom prst="rect">
              <a:avLst/>
            </a:prstGeom>
            <a:noFill/>
            <a:ln>
              <a:noFill/>
            </a:ln>
          </p:spPr>
          <p:txBody>
            <a:bodyPr wrap="none" lIns="0" tIns="0" rIns="0" bIns="0" anchor="t" anchorCtr="0">
              <a:spAutoFit/>
            </a:bodyPr>
            <a:lstStyle/>
            <a:p>
              <a:pPr algn="l"/>
              <a:r>
                <a:rPr lang="en" sz="1200" b="1" spc="150" dirty="0">
                  <a:solidFill>
                    <a:srgbClr val="93A0C2"/>
                  </a:solidFill>
                  <a:latin typeface="+mn-lt"/>
                  <a:ea typeface="+mn-ea"/>
                  <a:cs typeface="+mn-cs"/>
                </a:rPr>
                <a:t>WHY GEO MATTERS NOW</a:t>
              </a:r>
            </a:p>
          </p:txBody>
        </p:sp>
        <p:sp>
          <p:nvSpPr>
            <p:cNvPr id="3" name="TextBox 3"/>
            <p:cNvSpPr txBox="1"/>
            <p:nvPr/>
          </p:nvSpPr>
          <p:spPr>
            <a:xfrm>
              <a:off x="669036" y="977265"/>
              <a:ext cx="6101274" cy="645414"/>
            </a:xfrm>
            <a:prstGeom prst="rect">
              <a:avLst/>
            </a:prstGeom>
            <a:noFill/>
            <a:ln>
              <a:noFill/>
            </a:ln>
          </p:spPr>
          <p:txBody>
            <a:bodyPr wrap="none" lIns="0" tIns="0" rIns="0" bIns="0" anchor="t" anchorCtr="0">
              <a:spAutoFit/>
            </a:bodyPr>
            <a:lstStyle/>
            <a:p>
              <a:pPr algn="l"/>
              <a:r>
                <a:rPr lang="en" sz="3300" b="1" dirty="0">
                  <a:solidFill>
                    <a:schemeClr val="dk1"/>
                  </a:solidFill>
                  <a:latin typeface="+mj-lt"/>
                  <a:ea typeface="+mj-ea"/>
                  <a:cs typeface="+mj-cs"/>
                </a:rPr>
                <a:t>The Entry Point Is Shifting</a:t>
              </a:r>
            </a:p>
          </p:txBody>
        </p:sp>
      </p:grpSp>
      <p:grpSp>
        <p:nvGrpSpPr>
          <p:cNvPr id="7" name="Group 7"/>
          <p:cNvGrpSpPr/>
          <p:nvPr/>
        </p:nvGrpSpPr>
        <p:grpSpPr>
          <a:xfrm>
            <a:off x="677418" y="1631632"/>
            <a:ext cx="6179749" cy="608457"/>
            <a:chOff x="677418" y="1631632"/>
            <a:chExt cx="6179749" cy="608457"/>
          </a:xfrm>
        </p:grpSpPr>
        <p:sp>
          <p:nvSpPr>
            <p:cNvPr id="5" name="TextBox 5"/>
            <p:cNvSpPr txBox="1"/>
            <p:nvPr/>
          </p:nvSpPr>
          <p:spPr>
            <a:xfrm>
              <a:off x="677418" y="1631632"/>
              <a:ext cx="6179749" cy="322707"/>
            </a:xfrm>
            <a:prstGeom prst="rect">
              <a:avLst/>
            </a:prstGeom>
            <a:noFill/>
            <a:ln>
              <a:noFill/>
            </a:ln>
          </p:spPr>
          <p:txBody>
            <a:bodyPr wrap="none" lIns="0" tIns="0" rIns="0" bIns="0" anchor="t" anchorCtr="0">
              <a:spAutoFit/>
            </a:bodyPr>
            <a:lstStyle/>
            <a:p>
              <a:pPr algn="l"/>
              <a:r>
                <a:rPr lang="en" sz="1650" dirty="0">
                  <a:solidFill>
                    <a:schemeClr val="dk1"/>
                  </a:solidFill>
                  <a:latin typeface="+mn-lt"/>
                  <a:ea typeface="+mn-ea"/>
                  <a:cs typeface="+mn-cs"/>
                </a:rPr>
                <a:t>People increasingly ask AI directly instead of searching —</a:t>
              </a:r>
            </a:p>
          </p:txBody>
        </p:sp>
        <p:sp>
          <p:nvSpPr>
            <p:cNvPr id="6" name="TextBox 6"/>
            <p:cNvSpPr txBox="1"/>
            <p:nvPr/>
          </p:nvSpPr>
          <p:spPr>
            <a:xfrm>
              <a:off x="677418" y="1917382"/>
              <a:ext cx="5008689" cy="322707"/>
            </a:xfrm>
            <a:prstGeom prst="rect">
              <a:avLst/>
            </a:prstGeom>
            <a:noFill/>
            <a:ln>
              <a:noFill/>
            </a:ln>
          </p:spPr>
          <p:txBody>
            <a:bodyPr wrap="none" lIns="0" tIns="0" rIns="0" bIns="0" anchor="t" anchorCtr="0">
              <a:spAutoFit/>
            </a:bodyPr>
            <a:lstStyle/>
            <a:p>
              <a:pPr algn="l"/>
              <a:r>
                <a:rPr lang="en" sz="1650" dirty="0">
                  <a:solidFill>
                    <a:schemeClr val="dk1"/>
                  </a:solidFill>
                  <a:latin typeface="+mn-lt"/>
                  <a:ea typeface="+mn-ea"/>
                  <a:cs typeface="+mn-cs"/>
                </a:rPr>
                <a:t xml:space="preserve">AI gives a finished answer, </a:t>
              </a:r>
              <a:r>
                <a:rPr lang="en" sz="1650" b="1" dirty="0">
                  <a:solidFill>
                    <a:schemeClr val="accent2"/>
                  </a:solidFill>
                  <a:latin typeface="+mn-lt"/>
                  <a:ea typeface="+mn-ea"/>
                  <a:cs typeface="+mn-cs"/>
                </a:rPr>
                <a:t>no click required</a:t>
              </a:r>
              <a:r>
                <a:rPr lang="en" sz="1650" dirty="0">
                  <a:solidFill>
                    <a:schemeClr val="dk1"/>
                  </a:solidFill>
                  <a:latin typeface="+mn-lt"/>
                  <a:ea typeface="+mn-ea"/>
                  <a:cs typeface="+mn-cs"/>
                </a:rPr>
                <a:t>.</a:t>
              </a:r>
            </a:p>
          </p:txBody>
        </p:sp>
      </p:grpSp>
      <p:grpSp>
        <p:nvGrpSpPr>
          <p:cNvPr id="17" name="Group 17"/>
          <p:cNvGrpSpPr/>
          <p:nvPr/>
        </p:nvGrpSpPr>
        <p:grpSpPr>
          <a:xfrm>
            <a:off x="685800" y="2343150"/>
            <a:ext cx="4762500" cy="2095500"/>
            <a:chOff x="685800" y="2343150"/>
            <a:chExt cx="4762500" cy="2095500"/>
          </a:xfrm>
        </p:grpSpPr>
        <p:sp>
          <p:nvSpPr>
            <p:cNvPr id="8" name="Rectangle 8"/>
            <p:cNvSpPr/>
            <p:nvPr/>
          </p:nvSpPr>
          <p:spPr>
            <a:xfrm>
              <a:off x="685800" y="2343150"/>
              <a:ext cx="4762500" cy="2095500"/>
            </a:xfrm>
            <a:prstGeom prst="roundRect">
              <a:avLst>
                <a:gd name="adj" fmla="val 8182"/>
              </a:avLst>
            </a:prstGeom>
            <a:solidFill>
              <a:schemeClr val="accent5"/>
            </a:solidFill>
            <a:ln w="9525">
              <a:solidFill>
                <a:srgbClr val="26314D"/>
              </a:solidFill>
            </a:ln>
          </p:spPr>
        </p:sp>
        <p:sp>
          <p:nvSpPr>
            <p:cNvPr id="9" name="TextBox 9"/>
            <p:cNvSpPr txBox="1"/>
            <p:nvPr/>
          </p:nvSpPr>
          <p:spPr>
            <a:xfrm>
              <a:off x="946404" y="2518410"/>
              <a:ext cx="692810" cy="234696"/>
            </a:xfrm>
            <a:prstGeom prst="rect">
              <a:avLst/>
            </a:prstGeom>
            <a:noFill/>
            <a:ln>
              <a:noFill/>
            </a:ln>
          </p:spPr>
          <p:txBody>
            <a:bodyPr wrap="none" lIns="0" tIns="0" rIns="0" bIns="0" anchor="t" anchorCtr="0">
              <a:spAutoFit/>
            </a:bodyPr>
            <a:lstStyle/>
            <a:p>
              <a:pPr algn="l"/>
              <a:r>
                <a:rPr lang="en" sz="1200" b="1" spc="75" dirty="0">
                  <a:solidFill>
                    <a:srgbClr val="93A0C2"/>
                  </a:solidFill>
                  <a:latin typeface="+mn-lt"/>
                  <a:ea typeface="+mn-ea"/>
                  <a:cs typeface="+mn-cs"/>
                </a:rPr>
                <a:t>BEFORE</a:t>
              </a:r>
            </a:p>
          </p:txBody>
        </p:sp>
        <p:grpSp>
          <p:nvGrpSpPr>
            <p:cNvPr id="12" name="Group 12"/>
            <p:cNvGrpSpPr/>
            <p:nvPr/>
          </p:nvGrpSpPr>
          <p:grpSpPr>
            <a:xfrm>
              <a:off x="985838" y="2852738"/>
              <a:ext cx="200025" cy="200025"/>
              <a:chOff x="985838" y="2852738"/>
              <a:chExt cx="200025" cy="200025"/>
            </a:xfrm>
          </p:grpSpPr>
          <p:sp>
            <p:nvSpPr>
              <p:cNvPr id="10" name="Freeform 10"/>
              <p:cNvSpPr/>
              <p:nvPr/>
            </p:nvSpPr>
            <p:spPr>
              <a:xfrm>
                <a:off x="985838" y="2852738"/>
                <a:ext cx="155575" cy="155575"/>
              </a:xfrm>
              <a:custGeom>
                <a:avLst/>
                <a:gdLst/>
                <a:ahLst/>
                <a:cxnLst/>
                <a:rect l="l" t="t" r="r" b="b"/>
                <a:pathLst>
                  <a:path w="155575" h="155575">
                    <a:moveTo>
                      <a:pt x="0" y="77788"/>
                    </a:moveTo>
                    <a:cubicBezTo>
                      <a:pt x="0" y="120749"/>
                      <a:pt x="34827" y="155575"/>
                      <a:pt x="77788" y="155575"/>
                    </a:cubicBezTo>
                    <a:cubicBezTo>
                      <a:pt x="120749" y="155575"/>
                      <a:pt x="155575" y="120749"/>
                      <a:pt x="155575" y="77788"/>
                    </a:cubicBezTo>
                    <a:cubicBezTo>
                      <a:pt x="155575" y="34827"/>
                      <a:pt x="120749" y="0"/>
                      <a:pt x="77788" y="0"/>
                    </a:cubicBezTo>
                    <a:cubicBezTo>
                      <a:pt x="34827" y="0"/>
                      <a:pt x="0" y="34827"/>
                      <a:pt x="0" y="77788"/>
                    </a:cubicBezTo>
                  </a:path>
                </a:pathLst>
              </a:custGeom>
              <a:noFill/>
              <a:ln w="22225">
                <a:solidFill>
                  <a:srgbClr val="93A0C2"/>
                </a:solidFill>
              </a:ln>
            </p:spPr>
          </p:sp>
          <p:sp>
            <p:nvSpPr>
              <p:cNvPr id="11" name="Freeform 11"/>
              <p:cNvSpPr/>
              <p:nvPr/>
            </p:nvSpPr>
            <p:spPr>
              <a:xfrm>
                <a:off x="1119188" y="2986088"/>
                <a:ext cx="66675" cy="66675"/>
              </a:xfrm>
              <a:custGeom>
                <a:avLst/>
                <a:gdLst/>
                <a:ahLst/>
                <a:cxnLst/>
                <a:rect l="l" t="t" r="r" b="b"/>
                <a:pathLst>
                  <a:path w="66675" h="66675">
                    <a:moveTo>
                      <a:pt x="66675" y="66675"/>
                    </a:moveTo>
                    <a:lnTo>
                      <a:pt x="0" y="0"/>
                    </a:lnTo>
                  </a:path>
                </a:pathLst>
              </a:custGeom>
              <a:noFill/>
              <a:ln w="22225">
                <a:solidFill>
                  <a:srgbClr val="93A0C2"/>
                </a:solidFill>
              </a:ln>
            </p:spPr>
          </p:sp>
        </p:grpSp>
        <p:sp>
          <p:nvSpPr>
            <p:cNvPr id="13" name="TextBox 13"/>
            <p:cNvSpPr txBox="1"/>
            <p:nvPr/>
          </p:nvSpPr>
          <p:spPr>
            <a:xfrm>
              <a:off x="1326642" y="2864168"/>
              <a:ext cx="2882305" cy="264033"/>
            </a:xfrm>
            <a:prstGeom prst="rect">
              <a:avLst/>
            </a:prstGeom>
            <a:noFill/>
            <a:ln>
              <a:noFill/>
            </a:ln>
          </p:spPr>
          <p:txBody>
            <a:bodyPr wrap="none" lIns="0" tIns="0" rIns="0" bIns="0" anchor="t" anchorCtr="0">
              <a:spAutoFit/>
            </a:bodyPr>
            <a:lstStyle/>
            <a:p>
              <a:pPr algn="l"/>
              <a:r>
                <a:rPr lang="en" sz="1350" dirty="0">
                  <a:solidFill>
                    <a:schemeClr val="dk1"/>
                  </a:solidFill>
                  <a:latin typeface="+mn-lt"/>
                  <a:ea typeface="+mn-ea"/>
                  <a:cs typeface="+mn-cs"/>
                </a:rPr>
                <a:t>Type keywords into a search box</a:t>
              </a:r>
            </a:p>
          </p:txBody>
        </p:sp>
        <p:sp>
          <p:nvSpPr>
            <p:cNvPr id="14" name="TextBox 14"/>
            <p:cNvSpPr txBox="1"/>
            <p:nvPr/>
          </p:nvSpPr>
          <p:spPr>
            <a:xfrm>
              <a:off x="945642" y="3245168"/>
              <a:ext cx="1655135" cy="264033"/>
            </a:xfrm>
            <a:prstGeom prst="rect">
              <a:avLst/>
            </a:prstGeom>
            <a:noFill/>
            <a:ln>
              <a:noFill/>
            </a:ln>
          </p:spPr>
          <p:txBody>
            <a:bodyPr wrap="none" lIns="0" tIns="0" rIns="0" bIns="0" anchor="t" anchorCtr="0">
              <a:spAutoFit/>
            </a:bodyPr>
            <a:lstStyle/>
            <a:p>
              <a:pPr algn="l"/>
              <a:r>
                <a:rPr lang="en" sz="1350" dirty="0">
                  <a:solidFill>
                    <a:srgbClr val="93A0C2"/>
                  </a:solidFill>
                  <a:latin typeface="+mn-lt"/>
                  <a:ea typeface="+mn-ea"/>
                  <a:cs typeface="+mn-cs"/>
                </a:rPr>
                <a:t>Scan a list of links</a:t>
              </a:r>
            </a:p>
          </p:txBody>
        </p:sp>
        <p:sp>
          <p:nvSpPr>
            <p:cNvPr id="15" name="TextBox 15"/>
            <p:cNvSpPr txBox="1"/>
            <p:nvPr/>
          </p:nvSpPr>
          <p:spPr>
            <a:xfrm>
              <a:off x="945642" y="3511868"/>
              <a:ext cx="3209024" cy="264033"/>
            </a:xfrm>
            <a:prstGeom prst="rect">
              <a:avLst/>
            </a:prstGeom>
            <a:noFill/>
            <a:ln>
              <a:noFill/>
            </a:ln>
          </p:spPr>
          <p:txBody>
            <a:bodyPr wrap="none" lIns="0" tIns="0" rIns="0" bIns="0" anchor="t" anchorCtr="0">
              <a:spAutoFit/>
            </a:bodyPr>
            <a:lstStyle/>
            <a:p>
              <a:pPr algn="l"/>
              <a:r>
                <a:rPr lang="en" sz="1350" dirty="0">
                  <a:solidFill>
                    <a:srgbClr val="93A0C2"/>
                  </a:solidFill>
                  <a:latin typeface="+mn-lt"/>
                  <a:ea typeface="+mn-ea"/>
                  <a:cs typeface="+mn-cs"/>
                </a:rPr>
                <a:t>Click through and judge for yourself</a:t>
              </a:r>
            </a:p>
          </p:txBody>
        </p:sp>
        <p:sp>
          <p:nvSpPr>
            <p:cNvPr id="16" name="TextBox 16"/>
            <p:cNvSpPr txBox="1"/>
            <p:nvPr/>
          </p:nvSpPr>
          <p:spPr>
            <a:xfrm>
              <a:off x="946404" y="3909060"/>
              <a:ext cx="3231358" cy="234696"/>
            </a:xfrm>
            <a:prstGeom prst="rect">
              <a:avLst/>
            </a:prstGeom>
            <a:noFill/>
            <a:ln>
              <a:noFill/>
            </a:ln>
          </p:spPr>
          <p:txBody>
            <a:bodyPr wrap="none" lIns="0" tIns="0" rIns="0" bIns="0" anchor="t" anchorCtr="0">
              <a:spAutoFit/>
            </a:bodyPr>
            <a:lstStyle/>
            <a:p>
              <a:pPr algn="l"/>
              <a:r>
                <a:rPr lang="en" sz="1200" i="1" dirty="0">
                  <a:solidFill>
                    <a:srgbClr val="93A0C2"/>
                  </a:solidFill>
                  <a:latin typeface="+mn-lt"/>
                  <a:ea typeface="+mn-ea"/>
                  <a:cs typeface="+mn-cs"/>
                </a:rPr>
                <a:t>Want tomorrow’s weather? Open a site.</a:t>
              </a:r>
            </a:p>
          </p:txBody>
        </p:sp>
      </p:grpSp>
      <p:grpSp>
        <p:nvGrpSpPr>
          <p:cNvPr id="26" name="Group 26"/>
          <p:cNvGrpSpPr/>
          <p:nvPr/>
        </p:nvGrpSpPr>
        <p:grpSpPr>
          <a:xfrm>
            <a:off x="5558852" y="3190875"/>
            <a:ext cx="807595" cy="628364"/>
            <a:chOff x="5558852" y="3190875"/>
            <a:chExt cx="807595" cy="628364"/>
          </a:xfrm>
        </p:grpSpPr>
        <p:grpSp>
          <p:nvGrpSpPr>
            <p:cNvPr id="24" name="Group 24"/>
            <p:cNvGrpSpPr/>
            <p:nvPr/>
          </p:nvGrpSpPr>
          <p:grpSpPr>
            <a:xfrm>
              <a:off x="5819775" y="3190875"/>
              <a:ext cx="285750" cy="285750"/>
              <a:chOff x="5819775" y="3190875"/>
              <a:chExt cx="285750" cy="285750"/>
            </a:xfrm>
          </p:grpSpPr>
          <p:sp>
            <p:nvSpPr>
              <p:cNvPr id="18" name="Freeform 18"/>
              <p:cNvSpPr/>
              <p:nvPr/>
            </p:nvSpPr>
            <p:spPr>
              <a:xfrm>
                <a:off x="5819775" y="3333750"/>
                <a:ext cx="47625" cy="9525"/>
              </a:xfrm>
              <a:custGeom>
                <a:avLst/>
                <a:gdLst/>
                <a:ahLst/>
                <a:cxnLst/>
                <a:rect l="l" t="t" r="r" b="b"/>
                <a:pathLst>
                  <a:path w="47625" h="9525">
                    <a:moveTo>
                      <a:pt x="0" y="0"/>
                    </a:moveTo>
                    <a:lnTo>
                      <a:pt x="47625" y="0"/>
                    </a:lnTo>
                  </a:path>
                </a:pathLst>
              </a:custGeom>
              <a:noFill/>
              <a:ln w="31750">
                <a:solidFill>
                  <a:schemeClr val="accent6"/>
                </a:solidFill>
              </a:ln>
            </p:spPr>
          </p:sp>
          <p:sp>
            <p:nvSpPr>
              <p:cNvPr id="19" name="Freeform 19"/>
              <p:cNvSpPr/>
              <p:nvPr/>
            </p:nvSpPr>
            <p:spPr>
              <a:xfrm>
                <a:off x="5962650" y="3190875"/>
                <a:ext cx="9525" cy="47625"/>
              </a:xfrm>
              <a:custGeom>
                <a:avLst/>
                <a:gdLst/>
                <a:ahLst/>
                <a:cxnLst/>
                <a:rect l="l" t="t" r="r" b="b"/>
                <a:pathLst>
                  <a:path w="9525" h="47625">
                    <a:moveTo>
                      <a:pt x="0" y="0"/>
                    </a:moveTo>
                    <a:lnTo>
                      <a:pt x="0" y="47625"/>
                    </a:lnTo>
                  </a:path>
                </a:pathLst>
              </a:custGeom>
              <a:noFill/>
              <a:ln w="31750">
                <a:solidFill>
                  <a:schemeClr val="accent6"/>
                </a:solidFill>
              </a:ln>
            </p:spPr>
          </p:sp>
          <p:sp>
            <p:nvSpPr>
              <p:cNvPr id="20" name="Freeform 20"/>
              <p:cNvSpPr/>
              <p:nvPr/>
            </p:nvSpPr>
            <p:spPr>
              <a:xfrm>
                <a:off x="5861050" y="3232150"/>
                <a:ext cx="34925" cy="34925"/>
              </a:xfrm>
              <a:custGeom>
                <a:avLst/>
                <a:gdLst/>
                <a:ahLst/>
                <a:cxnLst/>
                <a:rect l="l" t="t" r="r" b="b"/>
                <a:pathLst>
                  <a:path w="34925" h="34925">
                    <a:moveTo>
                      <a:pt x="34925" y="34925"/>
                    </a:moveTo>
                    <a:lnTo>
                      <a:pt x="0" y="0"/>
                    </a:lnTo>
                  </a:path>
                </a:pathLst>
              </a:custGeom>
              <a:noFill/>
              <a:ln w="31750">
                <a:solidFill>
                  <a:schemeClr val="accent6"/>
                </a:solidFill>
              </a:ln>
            </p:spPr>
          </p:sp>
          <p:sp>
            <p:nvSpPr>
              <p:cNvPr id="21" name="Freeform 21"/>
              <p:cNvSpPr/>
              <p:nvPr/>
            </p:nvSpPr>
            <p:spPr>
              <a:xfrm>
                <a:off x="6029326" y="3232150"/>
                <a:ext cx="34925" cy="34925"/>
              </a:xfrm>
              <a:custGeom>
                <a:avLst/>
                <a:gdLst/>
                <a:ahLst/>
                <a:cxnLst/>
                <a:rect l="l" t="t" r="r" b="b"/>
                <a:pathLst>
                  <a:path w="34925" h="34925">
                    <a:moveTo>
                      <a:pt x="0" y="34925"/>
                    </a:moveTo>
                    <a:lnTo>
                      <a:pt x="34925" y="0"/>
                    </a:lnTo>
                  </a:path>
                </a:pathLst>
              </a:custGeom>
              <a:noFill/>
              <a:ln w="31750">
                <a:solidFill>
                  <a:schemeClr val="accent6"/>
                </a:solidFill>
              </a:ln>
            </p:spPr>
          </p:sp>
          <p:sp>
            <p:nvSpPr>
              <p:cNvPr id="22" name="Freeform 22"/>
              <p:cNvSpPr/>
              <p:nvPr/>
            </p:nvSpPr>
            <p:spPr>
              <a:xfrm>
                <a:off x="5861050" y="3400426"/>
                <a:ext cx="34925" cy="34925"/>
              </a:xfrm>
              <a:custGeom>
                <a:avLst/>
                <a:gdLst/>
                <a:ahLst/>
                <a:cxnLst/>
                <a:rect l="l" t="t" r="r" b="b"/>
                <a:pathLst>
                  <a:path w="34925" h="34925">
                    <a:moveTo>
                      <a:pt x="34925" y="0"/>
                    </a:moveTo>
                    <a:lnTo>
                      <a:pt x="0" y="34925"/>
                    </a:lnTo>
                  </a:path>
                </a:pathLst>
              </a:custGeom>
              <a:noFill/>
              <a:ln w="31750">
                <a:solidFill>
                  <a:schemeClr val="accent6"/>
                </a:solidFill>
              </a:ln>
            </p:spPr>
          </p:sp>
          <p:sp>
            <p:nvSpPr>
              <p:cNvPr id="23" name="Freeform 23"/>
              <p:cNvSpPr/>
              <p:nvPr/>
            </p:nvSpPr>
            <p:spPr>
              <a:xfrm>
                <a:off x="5962650" y="3333750"/>
                <a:ext cx="142875" cy="142875"/>
              </a:xfrm>
              <a:custGeom>
                <a:avLst/>
                <a:gdLst/>
                <a:ahLst/>
                <a:cxnLst/>
                <a:rect l="l" t="t" r="r" b="b"/>
                <a:pathLst>
                  <a:path w="142875" h="142875">
                    <a:moveTo>
                      <a:pt x="0" y="0"/>
                    </a:moveTo>
                    <a:lnTo>
                      <a:pt x="142875" y="47625"/>
                    </a:lnTo>
                    <a:lnTo>
                      <a:pt x="79375" y="79375"/>
                    </a:lnTo>
                    <a:lnTo>
                      <a:pt x="47625" y="142875"/>
                    </a:lnTo>
                    <a:lnTo>
                      <a:pt x="0" y="0"/>
                    </a:lnTo>
                  </a:path>
                </a:pathLst>
              </a:custGeom>
              <a:noFill/>
              <a:ln w="31750">
                <a:solidFill>
                  <a:schemeClr val="accent6"/>
                </a:solidFill>
              </a:ln>
            </p:spPr>
          </p:sp>
        </p:grpSp>
        <p:sp>
          <p:nvSpPr>
            <p:cNvPr id="25" name="TextBox 25"/>
            <p:cNvSpPr txBox="1"/>
            <p:nvPr/>
          </p:nvSpPr>
          <p:spPr>
            <a:xfrm>
              <a:off x="5558852" y="3628549"/>
              <a:ext cx="807595" cy="190690"/>
            </a:xfrm>
            <a:prstGeom prst="rect">
              <a:avLst/>
            </a:prstGeom>
            <a:noFill/>
            <a:ln>
              <a:noFill/>
            </a:ln>
          </p:spPr>
          <p:txBody>
            <a:bodyPr wrap="none" lIns="0" tIns="0" rIns="0" bIns="0" anchor="t" anchorCtr="0">
              <a:spAutoFit/>
            </a:bodyPr>
            <a:lstStyle/>
            <a:p>
              <a:pPr algn="ctr"/>
              <a:r>
                <a:rPr lang="en" sz="980" b="1" dirty="0">
                  <a:solidFill>
                    <a:schemeClr val="accent6"/>
                  </a:solidFill>
                  <a:latin typeface="+mn-lt"/>
                  <a:ea typeface="+mn-ea"/>
                  <a:cs typeface="+mn-cs"/>
                </a:rPr>
                <a:t>ZERO-CLICK</a:t>
              </a:r>
            </a:p>
          </p:txBody>
        </p:sp>
      </p:grpSp>
      <p:grpSp>
        <p:nvGrpSpPr>
          <p:cNvPr id="38" name="Group 38"/>
          <p:cNvGrpSpPr/>
          <p:nvPr/>
        </p:nvGrpSpPr>
        <p:grpSpPr>
          <a:xfrm>
            <a:off x="6743700" y="2343150"/>
            <a:ext cx="4762500" cy="2095500"/>
            <a:chOff x="6743700" y="2343150"/>
            <a:chExt cx="4762500" cy="2095500"/>
          </a:xfrm>
        </p:grpSpPr>
        <p:sp>
          <p:nvSpPr>
            <p:cNvPr id="27" name="Rectangle 27"/>
            <p:cNvSpPr/>
            <p:nvPr/>
          </p:nvSpPr>
          <p:spPr>
            <a:xfrm>
              <a:off x="6743700" y="2343150"/>
              <a:ext cx="4762500" cy="2095500"/>
            </a:xfrm>
            <a:prstGeom prst="roundRect">
              <a:avLst>
                <a:gd name="adj" fmla="val 8182"/>
              </a:avLst>
            </a:prstGeom>
            <a:solidFill>
              <a:srgbClr val="152036"/>
            </a:solidFill>
            <a:ln w="14288">
              <a:solidFill>
                <a:schemeClr val="accent2"/>
              </a:solidFill>
            </a:ln>
          </p:spPr>
        </p:sp>
        <p:sp>
          <p:nvSpPr>
            <p:cNvPr id="28" name="TextBox 28"/>
            <p:cNvSpPr txBox="1"/>
            <p:nvPr/>
          </p:nvSpPr>
          <p:spPr>
            <a:xfrm>
              <a:off x="7004304" y="2518410"/>
              <a:ext cx="400934" cy="234696"/>
            </a:xfrm>
            <a:prstGeom prst="rect">
              <a:avLst/>
            </a:prstGeom>
            <a:noFill/>
            <a:ln>
              <a:noFill/>
            </a:ln>
          </p:spPr>
          <p:txBody>
            <a:bodyPr wrap="none" lIns="0" tIns="0" rIns="0" bIns="0" anchor="t" anchorCtr="0">
              <a:spAutoFit/>
            </a:bodyPr>
            <a:lstStyle/>
            <a:p>
              <a:pPr algn="l"/>
              <a:r>
                <a:rPr lang="en" sz="1200" b="1" spc="75" dirty="0">
                  <a:solidFill>
                    <a:schemeClr val="accent2"/>
                  </a:solidFill>
                  <a:latin typeface="+mn-lt"/>
                  <a:ea typeface="+mn-ea"/>
                  <a:cs typeface="+mn-cs"/>
                </a:rPr>
                <a:t>NOW</a:t>
              </a:r>
            </a:p>
          </p:txBody>
        </p:sp>
        <p:grpSp>
          <p:nvGrpSpPr>
            <p:cNvPr id="33" name="Group 33"/>
            <p:cNvGrpSpPr/>
            <p:nvPr/>
          </p:nvGrpSpPr>
          <p:grpSpPr>
            <a:xfrm>
              <a:off x="7043738" y="2863850"/>
              <a:ext cx="200026" cy="188913"/>
              <a:chOff x="7043738" y="2863850"/>
              <a:chExt cx="200026" cy="188913"/>
            </a:xfrm>
          </p:grpSpPr>
          <p:sp>
            <p:nvSpPr>
              <p:cNvPr id="29" name="Freeform 29"/>
              <p:cNvSpPr/>
              <p:nvPr/>
            </p:nvSpPr>
            <p:spPr>
              <a:xfrm>
                <a:off x="7043738" y="2863850"/>
                <a:ext cx="200026" cy="188913"/>
              </a:xfrm>
              <a:custGeom>
                <a:avLst/>
                <a:gdLst/>
                <a:ahLst/>
                <a:cxnLst/>
                <a:rect l="l" t="t" r="r" b="b"/>
                <a:pathLst>
                  <a:path w="200026" h="188913">
                    <a:moveTo>
                      <a:pt x="166688" y="0"/>
                    </a:moveTo>
                    <a:cubicBezTo>
                      <a:pt x="185100" y="0"/>
                      <a:pt x="200026" y="14926"/>
                      <a:pt x="200026" y="33338"/>
                    </a:cubicBezTo>
                    <a:lnTo>
                      <a:pt x="200026" y="122238"/>
                    </a:lnTo>
                    <a:cubicBezTo>
                      <a:pt x="200026" y="140650"/>
                      <a:pt x="185100" y="155575"/>
                      <a:pt x="166688" y="155575"/>
                    </a:cubicBezTo>
                    <a:lnTo>
                      <a:pt x="111125" y="155575"/>
                    </a:lnTo>
                    <a:lnTo>
                      <a:pt x="55563" y="188913"/>
                    </a:lnTo>
                    <a:lnTo>
                      <a:pt x="55563" y="155575"/>
                    </a:lnTo>
                    <a:lnTo>
                      <a:pt x="33338" y="155575"/>
                    </a:lnTo>
                    <a:cubicBezTo>
                      <a:pt x="14926" y="155575"/>
                      <a:pt x="0" y="140650"/>
                      <a:pt x="0" y="122238"/>
                    </a:cubicBezTo>
                    <a:lnTo>
                      <a:pt x="0" y="33338"/>
                    </a:lnTo>
                    <a:cubicBezTo>
                      <a:pt x="0" y="14926"/>
                      <a:pt x="14926" y="0"/>
                      <a:pt x="33338" y="0"/>
                    </a:cubicBezTo>
                    <a:lnTo>
                      <a:pt x="166688" y="0"/>
                    </a:lnTo>
                  </a:path>
                </a:pathLst>
              </a:custGeom>
              <a:noFill/>
              <a:ln w="22225">
                <a:solidFill>
                  <a:schemeClr val="accent2"/>
                </a:solidFill>
              </a:ln>
            </p:spPr>
          </p:sp>
          <p:sp>
            <p:nvSpPr>
              <p:cNvPr id="30" name="Freeform 30"/>
              <p:cNvSpPr/>
              <p:nvPr/>
            </p:nvSpPr>
            <p:spPr>
              <a:xfrm>
                <a:off x="7115969" y="2919413"/>
                <a:ext cx="9525" cy="9525"/>
              </a:xfrm>
              <a:custGeom>
                <a:avLst/>
                <a:gdLst/>
                <a:ahLst/>
                <a:cxnLst/>
                <a:rect l="l" t="t" r="r" b="b"/>
                <a:pathLst>
                  <a:path w="9525" h="9525">
                    <a:moveTo>
                      <a:pt x="0" y="0"/>
                    </a:moveTo>
                    <a:lnTo>
                      <a:pt x="111" y="0"/>
                    </a:lnTo>
                  </a:path>
                </a:pathLst>
              </a:custGeom>
              <a:noFill/>
              <a:ln w="22225">
                <a:solidFill>
                  <a:schemeClr val="accent2"/>
                </a:solidFill>
              </a:ln>
            </p:spPr>
          </p:sp>
          <p:sp>
            <p:nvSpPr>
              <p:cNvPr id="31" name="Freeform 31"/>
              <p:cNvSpPr/>
              <p:nvPr/>
            </p:nvSpPr>
            <p:spPr>
              <a:xfrm>
                <a:off x="7171532" y="2919413"/>
                <a:ext cx="9525" cy="9525"/>
              </a:xfrm>
              <a:custGeom>
                <a:avLst/>
                <a:gdLst/>
                <a:ahLst/>
                <a:cxnLst/>
                <a:rect l="l" t="t" r="r" b="b"/>
                <a:pathLst>
                  <a:path w="9525" h="9525">
                    <a:moveTo>
                      <a:pt x="0" y="0"/>
                    </a:moveTo>
                    <a:lnTo>
                      <a:pt x="111" y="0"/>
                    </a:lnTo>
                  </a:path>
                </a:pathLst>
              </a:custGeom>
              <a:noFill/>
              <a:ln w="22225">
                <a:solidFill>
                  <a:schemeClr val="accent2"/>
                </a:solidFill>
              </a:ln>
            </p:spPr>
          </p:sp>
          <p:sp>
            <p:nvSpPr>
              <p:cNvPr id="32" name="Freeform 32"/>
              <p:cNvSpPr/>
              <p:nvPr/>
            </p:nvSpPr>
            <p:spPr>
              <a:xfrm>
                <a:off x="7115969" y="2963863"/>
                <a:ext cx="55563" cy="11674"/>
              </a:xfrm>
              <a:custGeom>
                <a:avLst/>
                <a:gdLst/>
                <a:ahLst/>
                <a:cxnLst/>
                <a:rect l="l" t="t" r="r" b="b"/>
                <a:pathLst>
                  <a:path w="55563" h="11674">
                    <a:moveTo>
                      <a:pt x="0" y="0"/>
                    </a:moveTo>
                    <a:cubicBezTo>
                      <a:pt x="7316" y="7466"/>
                      <a:pt x="17328" y="11674"/>
                      <a:pt x="27781" y="11674"/>
                    </a:cubicBezTo>
                    <a:cubicBezTo>
                      <a:pt x="38234" y="11674"/>
                      <a:pt x="48247" y="7466"/>
                      <a:pt x="55563" y="0"/>
                    </a:cubicBezTo>
                  </a:path>
                </a:pathLst>
              </a:custGeom>
              <a:noFill/>
              <a:ln w="22225">
                <a:solidFill>
                  <a:schemeClr val="accent2"/>
                </a:solidFill>
              </a:ln>
            </p:spPr>
          </p:sp>
        </p:grpSp>
        <p:sp>
          <p:nvSpPr>
            <p:cNvPr id="34" name="TextBox 34"/>
            <p:cNvSpPr txBox="1"/>
            <p:nvPr/>
          </p:nvSpPr>
          <p:spPr>
            <a:xfrm>
              <a:off x="7384542" y="2864168"/>
              <a:ext cx="2932931" cy="264033"/>
            </a:xfrm>
            <a:prstGeom prst="rect">
              <a:avLst/>
            </a:prstGeom>
            <a:noFill/>
            <a:ln>
              <a:noFill/>
            </a:ln>
          </p:spPr>
          <p:txBody>
            <a:bodyPr wrap="none" lIns="0" tIns="0" rIns="0" bIns="0" anchor="t" anchorCtr="0">
              <a:spAutoFit/>
            </a:bodyPr>
            <a:lstStyle/>
            <a:p>
              <a:pPr algn="l"/>
              <a:r>
                <a:rPr lang="en" sz="1350" dirty="0">
                  <a:solidFill>
                    <a:schemeClr val="dk1"/>
                  </a:solidFill>
                  <a:latin typeface="+mn-lt"/>
                  <a:ea typeface="+mn-ea"/>
                  <a:cs typeface="+mn-cs"/>
                </a:rPr>
                <a:t>Ask AI, get a ready-made answer</a:t>
              </a:r>
            </a:p>
          </p:txBody>
        </p:sp>
        <p:sp>
          <p:nvSpPr>
            <p:cNvPr id="35" name="TextBox 35"/>
            <p:cNvSpPr txBox="1"/>
            <p:nvPr/>
          </p:nvSpPr>
          <p:spPr>
            <a:xfrm>
              <a:off x="7003542" y="3245168"/>
              <a:ext cx="2718386" cy="264033"/>
            </a:xfrm>
            <a:prstGeom prst="rect">
              <a:avLst/>
            </a:prstGeom>
            <a:noFill/>
            <a:ln>
              <a:noFill/>
            </a:ln>
          </p:spPr>
          <p:txBody>
            <a:bodyPr wrap="none" lIns="0" tIns="0" rIns="0" bIns="0" anchor="t" anchorCtr="0">
              <a:spAutoFit/>
            </a:bodyPr>
            <a:lstStyle/>
            <a:p>
              <a:pPr algn="l"/>
              <a:r>
                <a:rPr lang="en" sz="1350" dirty="0">
                  <a:solidFill>
                    <a:schemeClr val="dk1"/>
                  </a:solidFill>
                  <a:latin typeface="+mn-lt"/>
                  <a:ea typeface="+mn-ea"/>
                  <a:cs typeface="+mn-cs"/>
                </a:rPr>
                <a:t>No list of links to sift through</a:t>
              </a:r>
            </a:p>
          </p:txBody>
        </p:sp>
        <p:sp>
          <p:nvSpPr>
            <p:cNvPr id="36" name="TextBox 36"/>
            <p:cNvSpPr txBox="1"/>
            <p:nvPr/>
          </p:nvSpPr>
          <p:spPr>
            <a:xfrm>
              <a:off x="7003542" y="3511868"/>
              <a:ext cx="3590973" cy="264033"/>
            </a:xfrm>
            <a:prstGeom prst="rect">
              <a:avLst/>
            </a:prstGeom>
            <a:noFill/>
            <a:ln>
              <a:noFill/>
            </a:ln>
          </p:spPr>
          <p:txBody>
            <a:bodyPr wrap="none" lIns="0" tIns="0" rIns="0" bIns="0" anchor="t" anchorCtr="0">
              <a:spAutoFit/>
            </a:bodyPr>
            <a:lstStyle/>
            <a:p>
              <a:pPr algn="l"/>
              <a:r>
                <a:rPr lang="en" sz="1350" dirty="0">
                  <a:solidFill>
                    <a:schemeClr val="dk1"/>
                  </a:solidFill>
                  <a:latin typeface="+mn-lt"/>
                  <a:ea typeface="+mn-ea"/>
                  <a:cs typeface="+mn-cs"/>
                </a:rPr>
                <a:t>The synthesized answer is trusted as-is</a:t>
              </a:r>
            </a:p>
          </p:txBody>
        </p:sp>
        <p:sp>
          <p:nvSpPr>
            <p:cNvPr id="37" name="TextBox 37"/>
            <p:cNvSpPr txBox="1"/>
            <p:nvPr/>
          </p:nvSpPr>
          <p:spPr>
            <a:xfrm>
              <a:off x="7004304" y="3909060"/>
              <a:ext cx="3002007" cy="234696"/>
            </a:xfrm>
            <a:prstGeom prst="rect">
              <a:avLst/>
            </a:prstGeom>
            <a:noFill/>
            <a:ln>
              <a:noFill/>
            </a:ln>
          </p:spPr>
          <p:txBody>
            <a:bodyPr wrap="none" lIns="0" tIns="0" rIns="0" bIns="0" anchor="t" anchorCtr="0">
              <a:spAutoFit/>
            </a:bodyPr>
            <a:lstStyle/>
            <a:p>
              <a:pPr algn="l"/>
              <a:r>
                <a:rPr lang="en" sz="1200" i="1" dirty="0">
                  <a:solidFill>
                    <a:schemeClr val="accent2"/>
                  </a:solidFill>
                  <a:latin typeface="+mn-lt"/>
                  <a:ea typeface="+mn-ea"/>
                  <a:cs typeface="+mn-cs"/>
                </a:rPr>
                <a:t>Ask AI the weather — it just tells you.</a:t>
              </a:r>
            </a:p>
          </p:txBody>
        </p:sp>
      </p:grpSp>
      <p:grpSp>
        <p:nvGrpSpPr>
          <p:cNvPr id="44" name="Group 44"/>
          <p:cNvGrpSpPr/>
          <p:nvPr/>
        </p:nvGrpSpPr>
        <p:grpSpPr>
          <a:xfrm>
            <a:off x="685800" y="4705350"/>
            <a:ext cx="10820400" cy="1104900"/>
            <a:chOff x="685800" y="4705350"/>
            <a:chExt cx="10820400" cy="1104900"/>
          </a:xfrm>
        </p:grpSpPr>
        <p:sp>
          <p:nvSpPr>
            <p:cNvPr id="39" name="Rectangle 39"/>
            <p:cNvSpPr/>
            <p:nvPr/>
          </p:nvSpPr>
          <p:spPr>
            <a:xfrm>
              <a:off x="685800" y="4705350"/>
              <a:ext cx="10820400" cy="1104900"/>
            </a:xfrm>
            <a:prstGeom prst="roundRect">
              <a:avLst>
                <a:gd name="adj" fmla="val 13793"/>
              </a:avLst>
            </a:prstGeom>
            <a:solidFill>
              <a:schemeClr val="accent5">
                <a:alpha val="70000"/>
              </a:schemeClr>
            </a:solidFill>
            <a:ln>
              <a:noFill/>
            </a:ln>
          </p:spPr>
        </p:sp>
        <p:sp>
          <p:nvSpPr>
            <p:cNvPr id="40" name="Rectangle 40"/>
            <p:cNvSpPr/>
            <p:nvPr/>
          </p:nvSpPr>
          <p:spPr>
            <a:xfrm>
              <a:off x="685800" y="4705350"/>
              <a:ext cx="57150" cy="1104900"/>
            </a:xfrm>
            <a:prstGeom prst="rect">
              <a:avLst/>
            </a:prstGeom>
            <a:solidFill>
              <a:schemeClr val="accent2"/>
            </a:solidFill>
            <a:ln>
              <a:noFill/>
            </a:ln>
          </p:spPr>
        </p:sp>
        <p:sp>
          <p:nvSpPr>
            <p:cNvPr id="41" name="TextBox 41"/>
            <p:cNvSpPr txBox="1"/>
            <p:nvPr/>
          </p:nvSpPr>
          <p:spPr>
            <a:xfrm>
              <a:off x="944880" y="4867275"/>
              <a:ext cx="5927598" cy="293370"/>
            </a:xfrm>
            <a:prstGeom prst="rect">
              <a:avLst/>
            </a:prstGeom>
            <a:noFill/>
            <a:ln>
              <a:noFill/>
            </a:ln>
          </p:spPr>
          <p:txBody>
            <a:bodyPr wrap="none" lIns="0" tIns="0" rIns="0" bIns="0" anchor="t" anchorCtr="0">
              <a:spAutoFit/>
            </a:bodyPr>
            <a:lstStyle/>
            <a:p>
              <a:pPr algn="l"/>
              <a:r>
                <a:rPr lang="en" sz="1500" dirty="0">
                  <a:solidFill>
                    <a:schemeClr val="dk1"/>
                  </a:solidFill>
                  <a:latin typeface="+mn-lt"/>
                  <a:ea typeface="+mn-ea"/>
                  <a:cs typeface="+mn-cs"/>
                </a:rPr>
                <a:t xml:space="preserve">For AI products, the game changed: from </a:t>
              </a:r>
              <a:r>
                <a:rPr lang="en" sz="1500" b="1" dirty="0">
                  <a:solidFill>
                    <a:schemeClr val="dk1"/>
                  </a:solidFill>
                  <a:latin typeface="+mn-lt"/>
                  <a:ea typeface="+mn-ea"/>
                  <a:cs typeface="+mn-cs"/>
                </a:rPr>
                <a:t>ranking in search</a:t>
              </a:r>
            </a:p>
          </p:txBody>
        </p:sp>
        <p:sp>
          <p:nvSpPr>
            <p:cNvPr id="42" name="TextBox 42"/>
            <p:cNvSpPr txBox="1"/>
            <p:nvPr/>
          </p:nvSpPr>
          <p:spPr>
            <a:xfrm>
              <a:off x="944880" y="5153025"/>
              <a:ext cx="6329496" cy="293370"/>
            </a:xfrm>
            <a:prstGeom prst="rect">
              <a:avLst/>
            </a:prstGeom>
            <a:noFill/>
            <a:ln>
              <a:noFill/>
            </a:ln>
          </p:spPr>
          <p:txBody>
            <a:bodyPr wrap="none" lIns="0" tIns="0" rIns="0" bIns="0" anchor="t" anchorCtr="0">
              <a:spAutoFit/>
            </a:bodyPr>
            <a:lstStyle/>
            <a:p>
              <a:pPr algn="l"/>
              <a:r>
                <a:rPr lang="en" sz="1500" dirty="0">
                  <a:solidFill>
                    <a:schemeClr val="dk1"/>
                  </a:solidFill>
                  <a:latin typeface="+mn-lt"/>
                  <a:ea typeface="+mn-ea"/>
                  <a:cs typeface="+mn-cs"/>
                </a:rPr>
                <a:t xml:space="preserve">to </a:t>
              </a:r>
              <a:r>
                <a:rPr lang="en" sz="1500" b="1" dirty="0">
                  <a:solidFill>
                    <a:schemeClr val="accent2"/>
                  </a:solidFill>
                  <a:latin typeface="+mn-lt"/>
                  <a:ea typeface="+mn-ea"/>
                  <a:cs typeface="+mn-cs"/>
                </a:rPr>
                <a:t>being cited by AI</a:t>
              </a:r>
              <a:r>
                <a:rPr lang="en" sz="1500" dirty="0">
                  <a:solidFill>
                    <a:schemeClr val="dk1"/>
                  </a:solidFill>
                  <a:latin typeface="+mn-lt"/>
                  <a:ea typeface="+mn-ea"/>
                  <a:cs typeface="+mn-cs"/>
                </a:rPr>
                <a:t>. Whoever AI names becomes the authority —</a:t>
              </a:r>
            </a:p>
          </p:txBody>
        </p:sp>
        <p:sp>
          <p:nvSpPr>
            <p:cNvPr id="43" name="TextBox 43"/>
            <p:cNvSpPr txBox="1"/>
            <p:nvPr/>
          </p:nvSpPr>
          <p:spPr>
            <a:xfrm>
              <a:off x="944880" y="5438775"/>
              <a:ext cx="6416421" cy="293370"/>
            </a:xfrm>
            <a:prstGeom prst="rect">
              <a:avLst/>
            </a:prstGeom>
            <a:noFill/>
            <a:ln>
              <a:noFill/>
            </a:ln>
          </p:spPr>
          <p:txBody>
            <a:bodyPr wrap="none" lIns="0" tIns="0" rIns="0" bIns="0" anchor="t" anchorCtr="0">
              <a:spAutoFit/>
            </a:bodyPr>
            <a:lstStyle/>
            <a:p>
              <a:pPr algn="l"/>
              <a:r>
                <a:rPr lang="en" sz="1500" dirty="0">
                  <a:solidFill>
                    <a:schemeClr val="dk1"/>
                  </a:solidFill>
                  <a:latin typeface="+mn-lt"/>
                  <a:ea typeface="+mn-ea"/>
                  <a:cs typeface="+mn-cs"/>
                </a:rPr>
                <a:t>and everyone left out of that answer is, to that user, invisible.</a:t>
              </a:r>
            </a:p>
          </p:txBody>
        </p:sp>
      </p:grpSp>
      <p:grpSp>
        <p:nvGrpSpPr>
          <p:cNvPr id="48" name="Group 48"/>
          <p:cNvGrpSpPr/>
          <p:nvPr/>
        </p:nvGrpSpPr>
        <p:grpSpPr>
          <a:xfrm>
            <a:off x="680466" y="6248400"/>
            <a:ext cx="10831068" cy="415861"/>
            <a:chOff x="680466" y="6248400"/>
            <a:chExt cx="10831068" cy="415861"/>
          </a:xfrm>
        </p:grpSpPr>
        <p:sp>
          <p:nvSpPr>
            <p:cNvPr id="45" name="Line 45"/>
            <p:cNvSpPr/>
            <p:nvPr/>
          </p:nvSpPr>
          <p:spPr>
            <a:xfrm>
              <a:off x="685800" y="6248400"/>
              <a:ext cx="10820400" cy="9525"/>
            </a:xfrm>
            <a:custGeom>
              <a:avLst/>
              <a:gdLst/>
              <a:ahLst/>
              <a:cxnLst/>
              <a:rect l="l" t="t" r="r" b="b"/>
              <a:pathLst>
                <a:path w="10820400" h="9525">
                  <a:moveTo>
                    <a:pt x="0" y="0"/>
                  </a:moveTo>
                  <a:lnTo>
                    <a:pt x="10820400" y="0"/>
                  </a:lnTo>
                </a:path>
              </a:pathLst>
            </a:custGeom>
            <a:noFill/>
            <a:ln w="9525">
              <a:solidFill>
                <a:srgbClr val="26314D"/>
              </a:solidFill>
            </a:ln>
          </p:spPr>
        </p:sp>
        <p:sp>
          <p:nvSpPr>
            <p:cNvPr id="46" name="TextBox 46"/>
            <p:cNvSpPr txBox="1"/>
            <p:nvPr/>
          </p:nvSpPr>
          <p:spPr>
            <a:xfrm>
              <a:off x="680466" y="6458902"/>
              <a:ext cx="3562423" cy="205359"/>
            </a:xfrm>
            <a:prstGeom prst="rect">
              <a:avLst/>
            </a:prstGeom>
            <a:noFill/>
            <a:ln>
              <a:noFill/>
            </a:ln>
          </p:spPr>
          <p:txBody>
            <a:bodyPr wrap="none" lIns="0" tIns="0" rIns="0" bIns="0" anchor="t" anchorCtr="0">
              <a:spAutoFit/>
            </a:bodyPr>
            <a:lstStyle/>
            <a:p>
              <a:pPr algn="l"/>
              <a:r>
                <a:rPr lang="en" sz="1050" dirty="0">
                  <a:solidFill>
                    <a:srgbClr val="93A0C2"/>
                  </a:solidFill>
                  <a:latin typeface="+mn-lt"/>
                  <a:ea typeface="+mn-ea"/>
                  <a:cs typeface="+mn-cs"/>
                </a:rPr>
                <a:t>GEO From Zero to One · Part 2: Understanding GEO</a:t>
              </a:r>
            </a:p>
          </p:txBody>
        </p:sp>
        <p:sp>
          <p:nvSpPr>
            <p:cNvPr id="47" name="TextBox 47"/>
            <p:cNvSpPr txBox="1"/>
            <p:nvPr/>
          </p:nvSpPr>
          <p:spPr>
            <a:xfrm>
              <a:off x="11027340" y="6458902"/>
              <a:ext cx="484194" cy="205359"/>
            </a:xfrm>
            <a:prstGeom prst="rect">
              <a:avLst/>
            </a:prstGeom>
            <a:noFill/>
            <a:ln>
              <a:noFill/>
            </a:ln>
          </p:spPr>
          <p:txBody>
            <a:bodyPr wrap="none" lIns="0" tIns="0" rIns="0" bIns="0" anchor="t" anchorCtr="0">
              <a:spAutoFit/>
            </a:bodyPr>
            <a:lstStyle/>
            <a:p>
              <a:pPr algn="r"/>
              <a:r>
                <a:rPr lang="en" sz="1050" dirty="0">
                  <a:solidFill>
                    <a:srgbClr val="93A0C2"/>
                  </a:solidFill>
                  <a:latin typeface="+mn-lt"/>
                  <a:ea typeface="+mn-ea"/>
                  <a:cs typeface="+mn-cs"/>
                </a:rPr>
                <a:t>04 / 14</a:t>
              </a:r>
            </a:p>
          </p:txBody>
        </p:sp>
      </p:gr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669036" y="670560"/>
            <a:ext cx="6798273" cy="952119"/>
            <a:chOff x="669036" y="670560"/>
            <a:chExt cx="6798273" cy="952119"/>
          </a:xfrm>
        </p:grpSpPr>
        <p:sp>
          <p:nvSpPr>
            <p:cNvPr id="2" name="TextBox 2"/>
            <p:cNvSpPr txBox="1"/>
            <p:nvPr/>
          </p:nvSpPr>
          <p:spPr>
            <a:xfrm>
              <a:off x="679704" y="670560"/>
              <a:ext cx="2313920" cy="234696"/>
            </a:xfrm>
            <a:prstGeom prst="rect">
              <a:avLst/>
            </a:prstGeom>
            <a:noFill/>
            <a:ln>
              <a:noFill/>
            </a:ln>
          </p:spPr>
          <p:txBody>
            <a:bodyPr wrap="none" lIns="0" tIns="0" rIns="0" bIns="0" anchor="t" anchorCtr="0">
              <a:spAutoFit/>
            </a:bodyPr>
            <a:lstStyle/>
            <a:p>
              <a:pPr algn="l"/>
              <a:r>
                <a:rPr lang="en" sz="1200" b="1" spc="150" dirty="0">
                  <a:solidFill>
                    <a:srgbClr val="93A0C2"/>
                  </a:solidFill>
                  <a:latin typeface="+mn-lt"/>
                  <a:ea typeface="+mn-ea"/>
                  <a:cs typeface="+mn-cs"/>
                </a:rPr>
                <a:t>WHY GEO MATTERS NOW</a:t>
              </a:r>
            </a:p>
          </p:txBody>
        </p:sp>
        <p:sp>
          <p:nvSpPr>
            <p:cNvPr id="3" name="TextBox 3"/>
            <p:cNvSpPr txBox="1"/>
            <p:nvPr/>
          </p:nvSpPr>
          <p:spPr>
            <a:xfrm>
              <a:off x="669036" y="977265"/>
              <a:ext cx="6798273" cy="645414"/>
            </a:xfrm>
            <a:prstGeom prst="rect">
              <a:avLst/>
            </a:prstGeom>
            <a:noFill/>
            <a:ln>
              <a:noFill/>
            </a:ln>
          </p:spPr>
          <p:txBody>
            <a:bodyPr wrap="none" lIns="0" tIns="0" rIns="0" bIns="0" anchor="t" anchorCtr="0">
              <a:spAutoFit/>
            </a:bodyPr>
            <a:lstStyle/>
            <a:p>
              <a:pPr algn="l"/>
              <a:r>
                <a:rPr lang="en" sz="3300" b="1" dirty="0">
                  <a:solidFill>
                    <a:schemeClr val="dk1"/>
                  </a:solidFill>
                  <a:latin typeface="+mj-lt"/>
                  <a:ea typeface="+mj-ea"/>
                  <a:cs typeface="+mj-cs"/>
                </a:rPr>
                <a:t>Why AI Products Benefit Most</a:t>
              </a:r>
            </a:p>
          </p:txBody>
        </p:sp>
      </p:grpSp>
      <p:grpSp>
        <p:nvGrpSpPr>
          <p:cNvPr id="7" name="Group 7"/>
          <p:cNvGrpSpPr/>
          <p:nvPr/>
        </p:nvGrpSpPr>
        <p:grpSpPr>
          <a:xfrm>
            <a:off x="677418" y="1631632"/>
            <a:ext cx="6640419" cy="608457"/>
            <a:chOff x="677418" y="1631632"/>
            <a:chExt cx="6640419" cy="608457"/>
          </a:xfrm>
        </p:grpSpPr>
        <p:sp>
          <p:nvSpPr>
            <p:cNvPr id="5" name="TextBox 5"/>
            <p:cNvSpPr txBox="1"/>
            <p:nvPr/>
          </p:nvSpPr>
          <p:spPr>
            <a:xfrm>
              <a:off x="677418" y="1631632"/>
              <a:ext cx="6640419" cy="322707"/>
            </a:xfrm>
            <a:prstGeom prst="rect">
              <a:avLst/>
            </a:prstGeom>
            <a:noFill/>
            <a:ln>
              <a:noFill/>
            </a:ln>
          </p:spPr>
          <p:txBody>
            <a:bodyPr wrap="none" lIns="0" tIns="0" rIns="0" bIns="0" anchor="t" anchorCtr="0">
              <a:spAutoFit/>
            </a:bodyPr>
            <a:lstStyle/>
            <a:p>
              <a:pPr algn="l"/>
              <a:r>
                <a:rPr lang="en" sz="1650" dirty="0">
                  <a:solidFill>
                    <a:schemeClr val="dk1"/>
                  </a:solidFill>
                  <a:latin typeface="+mn-lt"/>
                  <a:ea typeface="+mn-ea"/>
                  <a:cs typeface="+mn-cs"/>
                </a:rPr>
                <a:t xml:space="preserve">GEO helps every business — but it is an </a:t>
              </a:r>
              <a:r>
                <a:rPr lang="en" sz="1650" b="1" dirty="0">
                  <a:solidFill>
                    <a:schemeClr val="accent2"/>
                  </a:solidFill>
                  <a:latin typeface="+mn-lt"/>
                  <a:ea typeface="+mn-ea"/>
                  <a:cs typeface="+mn-cs"/>
                </a:rPr>
                <a:t>outsized opportunity</a:t>
              </a:r>
            </a:p>
          </p:txBody>
        </p:sp>
        <p:sp>
          <p:nvSpPr>
            <p:cNvPr id="6" name="TextBox 6"/>
            <p:cNvSpPr txBox="1"/>
            <p:nvPr/>
          </p:nvSpPr>
          <p:spPr>
            <a:xfrm>
              <a:off x="677418" y="1917382"/>
              <a:ext cx="3618554" cy="322707"/>
            </a:xfrm>
            <a:prstGeom prst="rect">
              <a:avLst/>
            </a:prstGeom>
            <a:noFill/>
            <a:ln>
              <a:noFill/>
            </a:ln>
          </p:spPr>
          <p:txBody>
            <a:bodyPr wrap="none" lIns="0" tIns="0" rIns="0" bIns="0" anchor="t" anchorCtr="0">
              <a:spAutoFit/>
            </a:bodyPr>
            <a:lstStyle/>
            <a:p>
              <a:pPr algn="l"/>
              <a:r>
                <a:rPr lang="en" sz="1650" dirty="0">
                  <a:solidFill>
                    <a:schemeClr val="dk1"/>
                  </a:solidFill>
                  <a:latin typeface="+mn-lt"/>
                  <a:ea typeface="+mn-ea"/>
                  <a:cs typeface="+mn-cs"/>
                </a:rPr>
                <a:t>for AI products selling overseas.</a:t>
              </a:r>
            </a:p>
          </p:txBody>
        </p:sp>
      </p:grpSp>
      <p:grpSp>
        <p:nvGrpSpPr>
          <p:cNvPr id="19" name="Group 19"/>
          <p:cNvGrpSpPr/>
          <p:nvPr/>
        </p:nvGrpSpPr>
        <p:grpSpPr>
          <a:xfrm>
            <a:off x="685800" y="2343150"/>
            <a:ext cx="10820400" cy="1238250"/>
            <a:chOff x="685800" y="2343150"/>
            <a:chExt cx="10820400" cy="1238250"/>
          </a:xfrm>
        </p:grpSpPr>
        <p:sp>
          <p:nvSpPr>
            <p:cNvPr id="8" name="Rectangle 8"/>
            <p:cNvSpPr/>
            <p:nvPr/>
          </p:nvSpPr>
          <p:spPr>
            <a:xfrm>
              <a:off x="685800" y="2343150"/>
              <a:ext cx="10820400" cy="1238250"/>
            </a:xfrm>
            <a:prstGeom prst="roundRect">
              <a:avLst>
                <a:gd name="adj" fmla="val 12308"/>
              </a:avLst>
            </a:prstGeom>
            <a:solidFill>
              <a:schemeClr val="accent5"/>
            </a:solidFill>
            <a:ln w="9525">
              <a:solidFill>
                <a:srgbClr val="26314D"/>
              </a:solidFill>
            </a:ln>
          </p:spPr>
        </p:sp>
        <p:sp>
          <p:nvSpPr>
            <p:cNvPr id="9" name="Ellipse 9"/>
            <p:cNvSpPr/>
            <p:nvPr/>
          </p:nvSpPr>
          <p:spPr>
            <a:xfrm>
              <a:off x="933450" y="2676525"/>
              <a:ext cx="571500" cy="571500"/>
            </a:xfrm>
            <a:prstGeom prst="ellipse">
              <a:avLst/>
            </a:prstGeom>
            <a:solidFill>
              <a:srgbClr val="152036"/>
            </a:solidFill>
            <a:ln w="14288">
              <a:solidFill>
                <a:schemeClr val="accent1"/>
              </a:solidFill>
            </a:ln>
          </p:spPr>
        </p:sp>
        <p:grpSp>
          <p:nvGrpSpPr>
            <p:cNvPr id="15" name="Group 15"/>
            <p:cNvGrpSpPr/>
            <p:nvPr/>
          </p:nvGrpSpPr>
          <p:grpSpPr>
            <a:xfrm>
              <a:off x="1112044" y="2855119"/>
              <a:ext cx="214312" cy="214312"/>
              <a:chOff x="1112044" y="2855119"/>
              <a:chExt cx="214312" cy="214312"/>
            </a:xfrm>
          </p:grpSpPr>
          <p:sp>
            <p:nvSpPr>
              <p:cNvPr id="10" name="Freeform 10"/>
              <p:cNvSpPr/>
              <p:nvPr/>
            </p:nvSpPr>
            <p:spPr>
              <a:xfrm>
                <a:off x="1112044" y="2855119"/>
                <a:ext cx="214312" cy="214312"/>
              </a:xfrm>
              <a:custGeom>
                <a:avLst/>
                <a:gdLst/>
                <a:ahLst/>
                <a:cxnLst/>
                <a:rect l="l" t="t" r="r" b="b"/>
                <a:pathLst>
                  <a:path w="214312" h="214312">
                    <a:moveTo>
                      <a:pt x="0" y="107156"/>
                    </a:moveTo>
                    <a:cubicBezTo>
                      <a:pt x="0" y="166337"/>
                      <a:pt x="47975" y="214312"/>
                      <a:pt x="107156" y="214312"/>
                    </a:cubicBezTo>
                    <a:cubicBezTo>
                      <a:pt x="166337" y="214312"/>
                      <a:pt x="214312" y="166337"/>
                      <a:pt x="214312" y="107156"/>
                    </a:cubicBezTo>
                    <a:cubicBezTo>
                      <a:pt x="214312" y="47975"/>
                      <a:pt x="166337" y="0"/>
                      <a:pt x="107156" y="0"/>
                    </a:cubicBezTo>
                    <a:cubicBezTo>
                      <a:pt x="47975" y="0"/>
                      <a:pt x="0" y="47975"/>
                      <a:pt x="0" y="107156"/>
                    </a:cubicBezTo>
                  </a:path>
                </a:pathLst>
              </a:custGeom>
              <a:noFill/>
              <a:ln w="23812">
                <a:solidFill>
                  <a:schemeClr val="accent1"/>
                </a:solidFill>
              </a:ln>
            </p:spPr>
          </p:sp>
          <p:sp>
            <p:nvSpPr>
              <p:cNvPr id="11" name="Freeform 11"/>
              <p:cNvSpPr/>
              <p:nvPr/>
            </p:nvSpPr>
            <p:spPr>
              <a:xfrm>
                <a:off x="1119188" y="2926556"/>
                <a:ext cx="200025" cy="9525"/>
              </a:xfrm>
              <a:custGeom>
                <a:avLst/>
                <a:gdLst/>
                <a:ahLst/>
                <a:cxnLst/>
                <a:rect l="l" t="t" r="r" b="b"/>
                <a:pathLst>
                  <a:path w="200025" h="9525">
                    <a:moveTo>
                      <a:pt x="0" y="0"/>
                    </a:moveTo>
                    <a:lnTo>
                      <a:pt x="200025" y="0"/>
                    </a:lnTo>
                  </a:path>
                </a:pathLst>
              </a:custGeom>
              <a:noFill/>
              <a:ln w="23812">
                <a:solidFill>
                  <a:schemeClr val="accent1"/>
                </a:solidFill>
              </a:ln>
            </p:spPr>
          </p:sp>
          <p:sp>
            <p:nvSpPr>
              <p:cNvPr id="12" name="Freeform 12"/>
              <p:cNvSpPr/>
              <p:nvPr/>
            </p:nvSpPr>
            <p:spPr>
              <a:xfrm>
                <a:off x="1119188" y="2997994"/>
                <a:ext cx="200025" cy="9525"/>
              </a:xfrm>
              <a:custGeom>
                <a:avLst/>
                <a:gdLst/>
                <a:ahLst/>
                <a:cxnLst/>
                <a:rect l="l" t="t" r="r" b="b"/>
                <a:pathLst>
                  <a:path w="200025" h="9525">
                    <a:moveTo>
                      <a:pt x="0" y="0"/>
                    </a:moveTo>
                    <a:lnTo>
                      <a:pt x="200025" y="0"/>
                    </a:lnTo>
                  </a:path>
                </a:pathLst>
              </a:custGeom>
              <a:noFill/>
              <a:ln w="23812">
                <a:solidFill>
                  <a:schemeClr val="accent1"/>
                </a:solidFill>
              </a:ln>
            </p:spPr>
          </p:sp>
          <p:sp>
            <p:nvSpPr>
              <p:cNvPr id="13" name="Freeform 13"/>
              <p:cNvSpPr/>
              <p:nvPr/>
            </p:nvSpPr>
            <p:spPr>
              <a:xfrm>
                <a:off x="1172324" y="2855119"/>
                <a:ext cx="40922" cy="214312"/>
              </a:xfrm>
              <a:custGeom>
                <a:avLst/>
                <a:gdLst/>
                <a:ahLst/>
                <a:cxnLst/>
                <a:rect l="l" t="t" r="r" b="b"/>
                <a:pathLst>
                  <a:path w="40922" h="214312">
                    <a:moveTo>
                      <a:pt x="40922" y="0"/>
                    </a:moveTo>
                    <a:cubicBezTo>
                      <a:pt x="0" y="65577"/>
                      <a:pt x="0" y="148736"/>
                      <a:pt x="40922" y="214312"/>
                    </a:cubicBezTo>
                  </a:path>
                </a:pathLst>
              </a:custGeom>
              <a:noFill/>
              <a:ln w="23812">
                <a:solidFill>
                  <a:schemeClr val="accent1"/>
                </a:solidFill>
              </a:ln>
            </p:spPr>
          </p:sp>
          <p:sp>
            <p:nvSpPr>
              <p:cNvPr id="14" name="Freeform 14"/>
              <p:cNvSpPr/>
              <p:nvPr/>
            </p:nvSpPr>
            <p:spPr>
              <a:xfrm>
                <a:off x="1225153" y="2855119"/>
                <a:ext cx="40922" cy="214312"/>
              </a:xfrm>
              <a:custGeom>
                <a:avLst/>
                <a:gdLst/>
                <a:ahLst/>
                <a:cxnLst/>
                <a:rect l="l" t="t" r="r" b="b"/>
                <a:pathLst>
                  <a:path w="40922" h="214312">
                    <a:moveTo>
                      <a:pt x="0" y="0"/>
                    </a:moveTo>
                    <a:cubicBezTo>
                      <a:pt x="40922" y="65577"/>
                      <a:pt x="40922" y="148736"/>
                      <a:pt x="0" y="214312"/>
                    </a:cubicBezTo>
                  </a:path>
                </a:pathLst>
              </a:custGeom>
              <a:noFill/>
              <a:ln w="23812">
                <a:solidFill>
                  <a:schemeClr val="accent1"/>
                </a:solidFill>
              </a:ln>
            </p:spPr>
          </p:sp>
        </p:grpSp>
        <p:sp>
          <p:nvSpPr>
            <p:cNvPr id="16" name="TextBox 16"/>
            <p:cNvSpPr txBox="1"/>
            <p:nvPr/>
          </p:nvSpPr>
          <p:spPr>
            <a:xfrm>
              <a:off x="1706880" y="2581275"/>
              <a:ext cx="4899736" cy="293370"/>
            </a:xfrm>
            <a:prstGeom prst="rect">
              <a:avLst/>
            </a:prstGeom>
            <a:noFill/>
            <a:ln>
              <a:noFill/>
            </a:ln>
          </p:spPr>
          <p:txBody>
            <a:bodyPr wrap="none" lIns="0" tIns="0" rIns="0" bIns="0" anchor="t" anchorCtr="0">
              <a:spAutoFit/>
            </a:bodyPr>
            <a:lstStyle/>
            <a:p>
              <a:pPr algn="l"/>
              <a:r>
                <a:rPr lang="en" sz="1500" b="1" dirty="0">
                  <a:solidFill>
                    <a:schemeClr val="dk1"/>
                  </a:solidFill>
                  <a:latin typeface="+mn-lt"/>
                  <a:ea typeface="+mn-ea"/>
                  <a:cs typeface="+mn-cs"/>
                </a:rPr>
                <a:t>Reason 1 — the open web is one connected graph</a:t>
              </a:r>
            </a:p>
          </p:txBody>
        </p:sp>
        <p:sp>
          <p:nvSpPr>
            <p:cNvPr id="17" name="TextBox 17"/>
            <p:cNvSpPr txBox="1"/>
            <p:nvPr/>
          </p:nvSpPr>
          <p:spPr>
            <a:xfrm>
              <a:off x="1707642" y="2883218"/>
              <a:ext cx="6022812" cy="264033"/>
            </a:xfrm>
            <a:prstGeom prst="rect">
              <a:avLst/>
            </a:prstGeom>
            <a:noFill/>
            <a:ln>
              <a:noFill/>
            </a:ln>
          </p:spPr>
          <p:txBody>
            <a:bodyPr wrap="none" lIns="0" tIns="0" rIns="0" bIns="0" anchor="t" anchorCtr="0">
              <a:spAutoFit/>
            </a:bodyPr>
            <a:lstStyle/>
            <a:p>
              <a:pPr algn="l"/>
              <a:r>
                <a:rPr lang="en" sz="1350" dirty="0">
                  <a:solidFill>
                    <a:srgbClr val="93A0C2"/>
                  </a:solidFill>
                  <a:latin typeface="+mn-lt"/>
                  <a:ea typeface="+mn-ea"/>
                  <a:cs typeface="+mn-cs"/>
                </a:rPr>
                <a:t>ChatGPT, Perplexity, and Google AI Overviews crawl the whole web,</a:t>
              </a:r>
            </a:p>
          </p:txBody>
        </p:sp>
        <p:sp>
          <p:nvSpPr>
            <p:cNvPr id="18" name="TextBox 18"/>
            <p:cNvSpPr txBox="1"/>
            <p:nvPr/>
          </p:nvSpPr>
          <p:spPr>
            <a:xfrm>
              <a:off x="1707642" y="3130868"/>
              <a:ext cx="6147340" cy="264033"/>
            </a:xfrm>
            <a:prstGeom prst="rect">
              <a:avLst/>
            </a:prstGeom>
            <a:noFill/>
            <a:ln>
              <a:noFill/>
            </a:ln>
          </p:spPr>
          <p:txBody>
            <a:bodyPr wrap="none" lIns="0" tIns="0" rIns="0" bIns="0" anchor="t" anchorCtr="0">
              <a:spAutoFit/>
            </a:bodyPr>
            <a:lstStyle/>
            <a:p>
              <a:pPr algn="l"/>
              <a:r>
                <a:rPr lang="en" sz="1350" dirty="0">
                  <a:solidFill>
                    <a:srgbClr val="93A0C2"/>
                  </a:solidFill>
                  <a:latin typeface="+mn-lt"/>
                  <a:ea typeface="+mn-ea"/>
                  <a:cs typeface="+mn-cs"/>
                </a:rPr>
                <a:t>including your own site — unlike siloed, fragmented data ecosystems.</a:t>
              </a:r>
            </a:p>
          </p:txBody>
        </p:sp>
      </p:grpSp>
      <p:grpSp>
        <p:nvGrpSpPr>
          <p:cNvPr id="28" name="Group 28"/>
          <p:cNvGrpSpPr/>
          <p:nvPr/>
        </p:nvGrpSpPr>
        <p:grpSpPr>
          <a:xfrm>
            <a:off x="685800" y="3752850"/>
            <a:ext cx="10820400" cy="1238250"/>
            <a:chOff x="685800" y="3752850"/>
            <a:chExt cx="10820400" cy="1238250"/>
          </a:xfrm>
        </p:grpSpPr>
        <p:sp>
          <p:nvSpPr>
            <p:cNvPr id="20" name="Rectangle 20"/>
            <p:cNvSpPr/>
            <p:nvPr/>
          </p:nvSpPr>
          <p:spPr>
            <a:xfrm>
              <a:off x="685800" y="3752850"/>
              <a:ext cx="10820400" cy="1238250"/>
            </a:xfrm>
            <a:prstGeom prst="roundRect">
              <a:avLst>
                <a:gd name="adj" fmla="val 12308"/>
              </a:avLst>
            </a:prstGeom>
            <a:solidFill>
              <a:schemeClr val="accent5"/>
            </a:solidFill>
            <a:ln w="9525">
              <a:solidFill>
                <a:srgbClr val="26314D"/>
              </a:solidFill>
            </a:ln>
          </p:spPr>
        </p:sp>
        <p:sp>
          <p:nvSpPr>
            <p:cNvPr id="21" name="Ellipse 21"/>
            <p:cNvSpPr/>
            <p:nvPr/>
          </p:nvSpPr>
          <p:spPr>
            <a:xfrm>
              <a:off x="933450" y="4086225"/>
              <a:ext cx="571500" cy="571500"/>
            </a:xfrm>
            <a:prstGeom prst="ellipse">
              <a:avLst/>
            </a:prstGeom>
            <a:solidFill>
              <a:srgbClr val="152036"/>
            </a:solidFill>
            <a:ln w="14288">
              <a:solidFill>
                <a:schemeClr val="accent2"/>
              </a:solidFill>
            </a:ln>
          </p:spPr>
        </p:sp>
        <p:grpSp>
          <p:nvGrpSpPr>
            <p:cNvPr id="24" name="Group 24"/>
            <p:cNvGrpSpPr/>
            <p:nvPr/>
          </p:nvGrpSpPr>
          <p:grpSpPr>
            <a:xfrm>
              <a:off x="1095976" y="4264819"/>
              <a:ext cx="232508" cy="214312"/>
              <a:chOff x="1095976" y="4264819"/>
              <a:chExt cx="232508" cy="214312"/>
            </a:xfrm>
          </p:grpSpPr>
          <p:sp>
            <p:nvSpPr>
              <p:cNvPr id="22" name="Freeform 22"/>
              <p:cNvSpPr/>
              <p:nvPr/>
            </p:nvSpPr>
            <p:spPr>
              <a:xfrm>
                <a:off x="1095976" y="4264819"/>
                <a:ext cx="232508" cy="212479"/>
              </a:xfrm>
              <a:custGeom>
                <a:avLst/>
                <a:gdLst/>
                <a:ahLst/>
                <a:cxnLst/>
                <a:rect l="l" t="t" r="r" b="b"/>
                <a:pathLst>
                  <a:path w="232508" h="212479">
                    <a:moveTo>
                      <a:pt x="116795" y="212479"/>
                    </a:moveTo>
                    <a:cubicBezTo>
                      <a:pt x="42208" y="189358"/>
                      <a:pt x="0" y="110638"/>
                      <a:pt x="22021" y="35719"/>
                    </a:cubicBezTo>
                    <a:cubicBezTo>
                      <a:pt x="59115" y="37416"/>
                      <a:pt x="95413" y="24605"/>
                      <a:pt x="123224" y="0"/>
                    </a:cubicBezTo>
                    <a:cubicBezTo>
                      <a:pt x="151035" y="24605"/>
                      <a:pt x="187333" y="37416"/>
                      <a:pt x="224427" y="35719"/>
                    </a:cubicBezTo>
                    <a:cubicBezTo>
                      <a:pt x="232508" y="63212"/>
                      <a:pt x="232135" y="92499"/>
                      <a:pt x="223356" y="119777"/>
                    </a:cubicBezTo>
                  </a:path>
                </a:pathLst>
              </a:custGeom>
              <a:noFill/>
              <a:ln w="23812">
                <a:solidFill>
                  <a:schemeClr val="accent2"/>
                </a:solidFill>
              </a:ln>
            </p:spPr>
          </p:sp>
          <p:sp>
            <p:nvSpPr>
              <p:cNvPr id="23" name="Freeform 23"/>
              <p:cNvSpPr/>
              <p:nvPr/>
            </p:nvSpPr>
            <p:spPr>
              <a:xfrm>
                <a:off x="1254919" y="4431506"/>
                <a:ext cx="71438" cy="47625"/>
              </a:xfrm>
              <a:custGeom>
                <a:avLst/>
                <a:gdLst/>
                <a:ahLst/>
                <a:cxnLst/>
                <a:rect l="l" t="t" r="r" b="b"/>
                <a:pathLst>
                  <a:path w="71438" h="47625">
                    <a:moveTo>
                      <a:pt x="0" y="23812"/>
                    </a:moveTo>
                    <a:lnTo>
                      <a:pt x="23812" y="47625"/>
                    </a:lnTo>
                    <a:lnTo>
                      <a:pt x="71438" y="0"/>
                    </a:lnTo>
                  </a:path>
                </a:pathLst>
              </a:custGeom>
              <a:noFill/>
              <a:ln w="23812">
                <a:solidFill>
                  <a:schemeClr val="accent2"/>
                </a:solidFill>
              </a:ln>
            </p:spPr>
          </p:sp>
        </p:grpSp>
        <p:sp>
          <p:nvSpPr>
            <p:cNvPr id="25" name="TextBox 25"/>
            <p:cNvSpPr txBox="1"/>
            <p:nvPr/>
          </p:nvSpPr>
          <p:spPr>
            <a:xfrm>
              <a:off x="1706880" y="3990975"/>
              <a:ext cx="4362838" cy="293370"/>
            </a:xfrm>
            <a:prstGeom prst="rect">
              <a:avLst/>
            </a:prstGeom>
            <a:noFill/>
            <a:ln>
              <a:noFill/>
            </a:ln>
          </p:spPr>
          <p:txBody>
            <a:bodyPr wrap="none" lIns="0" tIns="0" rIns="0" bIns="0" anchor="t" anchorCtr="0">
              <a:spAutoFit/>
            </a:bodyPr>
            <a:lstStyle/>
            <a:p>
              <a:pPr algn="l"/>
              <a:r>
                <a:rPr lang="en" sz="1500" b="1" dirty="0">
                  <a:solidFill>
                    <a:schemeClr val="dk1"/>
                  </a:solidFill>
                  <a:latin typeface="+mn-lt"/>
                  <a:ea typeface="+mn-ea"/>
                  <a:cs typeface="+mn-cs"/>
                </a:rPr>
                <a:t>Reason 2 — AI trusts a strong official site</a:t>
              </a:r>
            </a:p>
          </p:txBody>
        </p:sp>
        <p:sp>
          <p:nvSpPr>
            <p:cNvPr id="26" name="TextBox 26"/>
            <p:cNvSpPr txBox="1"/>
            <p:nvPr/>
          </p:nvSpPr>
          <p:spPr>
            <a:xfrm>
              <a:off x="1707642" y="4292918"/>
              <a:ext cx="5771835" cy="264033"/>
            </a:xfrm>
            <a:prstGeom prst="rect">
              <a:avLst/>
            </a:prstGeom>
            <a:noFill/>
            <a:ln>
              <a:noFill/>
            </a:ln>
          </p:spPr>
          <p:txBody>
            <a:bodyPr wrap="none" lIns="0" tIns="0" rIns="0" bIns="0" anchor="t" anchorCtr="0">
              <a:spAutoFit/>
            </a:bodyPr>
            <a:lstStyle/>
            <a:p>
              <a:pPr algn="l"/>
              <a:r>
                <a:rPr lang="en" sz="1350" dirty="0">
                  <a:solidFill>
                    <a:srgbClr val="93A0C2"/>
                  </a:solidFill>
                  <a:latin typeface="+mn-lt"/>
                  <a:ea typeface="+mn-ea"/>
                  <a:cs typeface="+mn-cs"/>
                </a:rPr>
                <a:t>A well-structured, content-rich product site is itself a trusted</a:t>
              </a:r>
            </a:p>
          </p:txBody>
        </p:sp>
        <p:sp>
          <p:nvSpPr>
            <p:cNvPr id="27" name="TextBox 27"/>
            <p:cNvSpPr txBox="1"/>
            <p:nvPr/>
          </p:nvSpPr>
          <p:spPr>
            <a:xfrm>
              <a:off x="1707642" y="4540568"/>
              <a:ext cx="5412162" cy="264033"/>
            </a:xfrm>
            <a:prstGeom prst="rect">
              <a:avLst/>
            </a:prstGeom>
            <a:noFill/>
            <a:ln>
              <a:noFill/>
            </a:ln>
          </p:spPr>
          <p:txBody>
            <a:bodyPr wrap="none" lIns="0" tIns="0" rIns="0" bIns="0" anchor="t" anchorCtr="0">
              <a:spAutoFit/>
            </a:bodyPr>
            <a:lstStyle/>
            <a:p>
              <a:pPr algn="l"/>
              <a:r>
                <a:rPr lang="en" sz="1350" dirty="0">
                  <a:solidFill>
                    <a:srgbClr val="93A0C2"/>
                  </a:solidFill>
                  <a:latin typeface="+mn-lt"/>
                  <a:ea typeface="+mn-ea"/>
                  <a:cs typeface="+mn-cs"/>
                </a:rPr>
                <a:t>source — building your site well is the most direct GEO move.</a:t>
              </a:r>
            </a:p>
          </p:txBody>
        </p:sp>
      </p:grpSp>
      <p:grpSp>
        <p:nvGrpSpPr>
          <p:cNvPr id="39" name="Group 39"/>
          <p:cNvGrpSpPr/>
          <p:nvPr/>
        </p:nvGrpSpPr>
        <p:grpSpPr>
          <a:xfrm>
            <a:off x="685800" y="5162550"/>
            <a:ext cx="10820400" cy="876300"/>
            <a:chOff x="685800" y="5162550"/>
            <a:chExt cx="10820400" cy="876300"/>
          </a:xfrm>
        </p:grpSpPr>
        <p:sp>
          <p:nvSpPr>
            <p:cNvPr id="29" name="Rectangle 29"/>
            <p:cNvSpPr/>
            <p:nvPr/>
          </p:nvSpPr>
          <p:spPr>
            <a:xfrm>
              <a:off x="685800" y="5162550"/>
              <a:ext cx="10820400" cy="876300"/>
            </a:xfrm>
            <a:prstGeom prst="roundRect">
              <a:avLst>
                <a:gd name="adj" fmla="val 15217"/>
              </a:avLst>
            </a:prstGeom>
            <a:solidFill>
              <a:srgbClr val="152036">
                <a:alpha val="90000"/>
              </a:srgbClr>
            </a:solidFill>
            <a:ln>
              <a:noFill/>
            </a:ln>
          </p:spPr>
        </p:sp>
        <p:sp>
          <p:nvSpPr>
            <p:cNvPr id="30" name="Rectangle 30"/>
            <p:cNvSpPr/>
            <p:nvPr/>
          </p:nvSpPr>
          <p:spPr>
            <a:xfrm>
              <a:off x="685800" y="5162550"/>
              <a:ext cx="57150" cy="876300"/>
            </a:xfrm>
            <a:prstGeom prst="rect">
              <a:avLst/>
            </a:prstGeom>
            <a:solidFill>
              <a:schemeClr val="accent6"/>
            </a:solidFill>
            <a:ln>
              <a:noFill/>
            </a:ln>
          </p:spPr>
        </p:sp>
        <p:grpSp>
          <p:nvGrpSpPr>
            <p:cNvPr id="36" name="Group 36"/>
            <p:cNvGrpSpPr/>
            <p:nvPr/>
          </p:nvGrpSpPr>
          <p:grpSpPr>
            <a:xfrm>
              <a:off x="1026319" y="5426869"/>
              <a:ext cx="214312" cy="223837"/>
              <a:chOff x="1026319" y="5426869"/>
              <a:chExt cx="214312" cy="223837"/>
            </a:xfrm>
          </p:grpSpPr>
          <p:sp>
            <p:nvSpPr>
              <p:cNvPr id="31" name="Freeform 31"/>
              <p:cNvSpPr/>
              <p:nvPr/>
            </p:nvSpPr>
            <p:spPr>
              <a:xfrm>
                <a:off x="1026319" y="5641181"/>
                <a:ext cx="214312" cy="9525"/>
              </a:xfrm>
              <a:custGeom>
                <a:avLst/>
                <a:gdLst/>
                <a:ahLst/>
                <a:cxnLst/>
                <a:rect l="l" t="t" r="r" b="b"/>
                <a:pathLst>
                  <a:path w="214312" h="9525">
                    <a:moveTo>
                      <a:pt x="0" y="0"/>
                    </a:moveTo>
                    <a:lnTo>
                      <a:pt x="214312" y="0"/>
                    </a:lnTo>
                  </a:path>
                </a:pathLst>
              </a:custGeom>
              <a:noFill/>
              <a:ln w="23812">
                <a:solidFill>
                  <a:schemeClr val="accent6"/>
                </a:solidFill>
              </a:ln>
            </p:spPr>
          </p:sp>
          <p:sp>
            <p:nvSpPr>
              <p:cNvPr id="32" name="Freeform 32"/>
              <p:cNvSpPr/>
              <p:nvPr/>
            </p:nvSpPr>
            <p:spPr>
              <a:xfrm>
                <a:off x="1026319" y="5426869"/>
                <a:ext cx="214312" cy="95250"/>
              </a:xfrm>
              <a:custGeom>
                <a:avLst/>
                <a:gdLst/>
                <a:ahLst/>
                <a:cxnLst/>
                <a:rect l="l" t="t" r="r" b="b"/>
                <a:pathLst>
                  <a:path w="214312" h="95250">
                    <a:moveTo>
                      <a:pt x="0" y="47625"/>
                    </a:moveTo>
                    <a:lnTo>
                      <a:pt x="0" y="59531"/>
                    </a:lnTo>
                    <a:cubicBezTo>
                      <a:pt x="0" y="79258"/>
                      <a:pt x="15992" y="95250"/>
                      <a:pt x="35719" y="95250"/>
                    </a:cubicBezTo>
                    <a:cubicBezTo>
                      <a:pt x="55446" y="95250"/>
                      <a:pt x="71438" y="79258"/>
                      <a:pt x="71438" y="59531"/>
                    </a:cubicBezTo>
                    <a:lnTo>
                      <a:pt x="71438" y="47625"/>
                    </a:lnTo>
                    <a:moveTo>
                      <a:pt x="71438" y="59531"/>
                    </a:moveTo>
                    <a:cubicBezTo>
                      <a:pt x="71438" y="79258"/>
                      <a:pt x="87429" y="95250"/>
                      <a:pt x="107156" y="95250"/>
                    </a:cubicBezTo>
                    <a:cubicBezTo>
                      <a:pt x="126883" y="95250"/>
                      <a:pt x="142875" y="79258"/>
                      <a:pt x="142875" y="59531"/>
                    </a:cubicBezTo>
                    <a:lnTo>
                      <a:pt x="142875" y="47625"/>
                    </a:lnTo>
                    <a:moveTo>
                      <a:pt x="142875" y="59531"/>
                    </a:moveTo>
                    <a:cubicBezTo>
                      <a:pt x="142875" y="79258"/>
                      <a:pt x="158867" y="95250"/>
                      <a:pt x="178594" y="95250"/>
                    </a:cubicBezTo>
                    <a:cubicBezTo>
                      <a:pt x="198321" y="95250"/>
                      <a:pt x="214312" y="79258"/>
                      <a:pt x="214312" y="59531"/>
                    </a:cubicBezTo>
                    <a:lnTo>
                      <a:pt x="214312" y="47625"/>
                    </a:lnTo>
                    <a:lnTo>
                      <a:pt x="0" y="47625"/>
                    </a:lnTo>
                    <a:lnTo>
                      <a:pt x="23812" y="0"/>
                    </a:lnTo>
                    <a:lnTo>
                      <a:pt x="190500" y="0"/>
                    </a:lnTo>
                    <a:lnTo>
                      <a:pt x="214312" y="47625"/>
                    </a:lnTo>
                  </a:path>
                </a:pathLst>
              </a:custGeom>
              <a:noFill/>
              <a:ln w="23812">
                <a:solidFill>
                  <a:schemeClr val="accent6"/>
                </a:solidFill>
              </a:ln>
            </p:spPr>
          </p:sp>
          <p:sp>
            <p:nvSpPr>
              <p:cNvPr id="33" name="Freeform 33"/>
              <p:cNvSpPr/>
              <p:nvPr/>
            </p:nvSpPr>
            <p:spPr>
              <a:xfrm>
                <a:off x="1050131" y="5520333"/>
                <a:ext cx="9525" cy="120848"/>
              </a:xfrm>
              <a:custGeom>
                <a:avLst/>
                <a:gdLst/>
                <a:ahLst/>
                <a:cxnLst/>
                <a:rect l="l" t="t" r="r" b="b"/>
                <a:pathLst>
                  <a:path w="9525" h="120848">
                    <a:moveTo>
                      <a:pt x="0" y="120848"/>
                    </a:moveTo>
                    <a:lnTo>
                      <a:pt x="0" y="0"/>
                    </a:lnTo>
                  </a:path>
                </a:pathLst>
              </a:custGeom>
              <a:noFill/>
              <a:ln w="23812">
                <a:solidFill>
                  <a:schemeClr val="accent6"/>
                </a:solidFill>
              </a:ln>
            </p:spPr>
          </p:sp>
          <p:sp>
            <p:nvSpPr>
              <p:cNvPr id="34" name="Freeform 34"/>
              <p:cNvSpPr/>
              <p:nvPr/>
            </p:nvSpPr>
            <p:spPr>
              <a:xfrm>
                <a:off x="1216819" y="5520333"/>
                <a:ext cx="9525" cy="120848"/>
              </a:xfrm>
              <a:custGeom>
                <a:avLst/>
                <a:gdLst/>
                <a:ahLst/>
                <a:cxnLst/>
                <a:rect l="l" t="t" r="r" b="b"/>
                <a:pathLst>
                  <a:path w="9525" h="120848">
                    <a:moveTo>
                      <a:pt x="0" y="120848"/>
                    </a:moveTo>
                    <a:lnTo>
                      <a:pt x="0" y="0"/>
                    </a:lnTo>
                  </a:path>
                </a:pathLst>
              </a:custGeom>
              <a:noFill/>
              <a:ln w="23812">
                <a:solidFill>
                  <a:schemeClr val="accent6"/>
                </a:solidFill>
              </a:ln>
            </p:spPr>
          </p:sp>
          <p:sp>
            <p:nvSpPr>
              <p:cNvPr id="35" name="Freeform 35"/>
              <p:cNvSpPr/>
              <p:nvPr/>
            </p:nvSpPr>
            <p:spPr>
              <a:xfrm>
                <a:off x="1097756" y="5569744"/>
                <a:ext cx="71438" cy="71438"/>
              </a:xfrm>
              <a:custGeom>
                <a:avLst/>
                <a:gdLst/>
                <a:ahLst/>
                <a:cxnLst/>
                <a:rect l="l" t="t" r="r" b="b"/>
                <a:pathLst>
                  <a:path w="71438" h="71438">
                    <a:moveTo>
                      <a:pt x="0" y="71438"/>
                    </a:moveTo>
                    <a:lnTo>
                      <a:pt x="0" y="23812"/>
                    </a:lnTo>
                    <a:cubicBezTo>
                      <a:pt x="0" y="10661"/>
                      <a:pt x="10661" y="0"/>
                      <a:pt x="23812" y="0"/>
                    </a:cubicBezTo>
                    <a:lnTo>
                      <a:pt x="47625" y="0"/>
                    </a:lnTo>
                    <a:cubicBezTo>
                      <a:pt x="60776" y="0"/>
                      <a:pt x="71438" y="10661"/>
                      <a:pt x="71438" y="23812"/>
                    </a:cubicBezTo>
                    <a:lnTo>
                      <a:pt x="71438" y="71438"/>
                    </a:lnTo>
                  </a:path>
                </a:pathLst>
              </a:custGeom>
              <a:noFill/>
              <a:ln w="23812">
                <a:solidFill>
                  <a:schemeClr val="accent6"/>
                </a:solidFill>
              </a:ln>
            </p:spPr>
          </p:sp>
        </p:grpSp>
        <p:sp>
          <p:nvSpPr>
            <p:cNvPr id="37" name="TextBox 37"/>
            <p:cNvSpPr txBox="1"/>
            <p:nvPr/>
          </p:nvSpPr>
          <p:spPr>
            <a:xfrm>
              <a:off x="1440561" y="5351621"/>
              <a:ext cx="7106523" cy="278702"/>
            </a:xfrm>
            <a:prstGeom prst="rect">
              <a:avLst/>
            </a:prstGeom>
            <a:noFill/>
            <a:ln>
              <a:noFill/>
            </a:ln>
          </p:spPr>
          <p:txBody>
            <a:bodyPr wrap="none" lIns="0" tIns="0" rIns="0" bIns="0" anchor="t" anchorCtr="0">
              <a:spAutoFit/>
            </a:bodyPr>
            <a:lstStyle/>
            <a:p>
              <a:pPr algn="l"/>
              <a:r>
                <a:rPr lang="en" sz="1420" b="1" dirty="0">
                  <a:solidFill>
                    <a:schemeClr val="dk1"/>
                  </a:solidFill>
                  <a:latin typeface="+mn-lt"/>
                  <a:ea typeface="+mn-ea"/>
                  <a:cs typeface="+mn-cs"/>
                </a:rPr>
                <a:t>If you sell overseas, your own independent site is your main battlefield.</a:t>
              </a:r>
            </a:p>
          </p:txBody>
        </p:sp>
        <p:sp>
          <p:nvSpPr>
            <p:cNvPr id="38" name="TextBox 38"/>
            <p:cNvSpPr txBox="1"/>
            <p:nvPr/>
          </p:nvSpPr>
          <p:spPr>
            <a:xfrm>
              <a:off x="1440942" y="5645468"/>
              <a:ext cx="5958464" cy="264033"/>
            </a:xfrm>
            <a:prstGeom prst="rect">
              <a:avLst/>
            </a:prstGeom>
            <a:noFill/>
            <a:ln>
              <a:noFill/>
            </a:ln>
          </p:spPr>
          <p:txBody>
            <a:bodyPr wrap="none" lIns="0" tIns="0" rIns="0" bIns="0" anchor="t" anchorCtr="0">
              <a:spAutoFit/>
            </a:bodyPr>
            <a:lstStyle/>
            <a:p>
              <a:pPr algn="l"/>
              <a:r>
                <a:rPr lang="en" sz="1350" dirty="0">
                  <a:solidFill>
                    <a:srgbClr val="93A0C2"/>
                  </a:solidFill>
                  <a:latin typeface="+mn-lt"/>
                  <a:ea typeface="+mn-ea"/>
                  <a:cs typeface="+mn-cs"/>
                </a:rPr>
                <a:t>You need one — and it needs to be built for AI, not just for humans.</a:t>
              </a:r>
            </a:p>
          </p:txBody>
        </p:sp>
      </p:grpSp>
      <p:grpSp>
        <p:nvGrpSpPr>
          <p:cNvPr id="43" name="Group 43"/>
          <p:cNvGrpSpPr/>
          <p:nvPr/>
        </p:nvGrpSpPr>
        <p:grpSpPr>
          <a:xfrm>
            <a:off x="680466" y="6248400"/>
            <a:ext cx="10831068" cy="415861"/>
            <a:chOff x="680466" y="6248400"/>
            <a:chExt cx="10831068" cy="415861"/>
          </a:xfrm>
        </p:grpSpPr>
        <p:sp>
          <p:nvSpPr>
            <p:cNvPr id="40" name="Line 40"/>
            <p:cNvSpPr/>
            <p:nvPr/>
          </p:nvSpPr>
          <p:spPr>
            <a:xfrm>
              <a:off x="685800" y="6248400"/>
              <a:ext cx="10820400" cy="9525"/>
            </a:xfrm>
            <a:custGeom>
              <a:avLst/>
              <a:gdLst/>
              <a:ahLst/>
              <a:cxnLst/>
              <a:rect l="l" t="t" r="r" b="b"/>
              <a:pathLst>
                <a:path w="10820400" h="9525">
                  <a:moveTo>
                    <a:pt x="0" y="0"/>
                  </a:moveTo>
                  <a:lnTo>
                    <a:pt x="10820400" y="0"/>
                  </a:lnTo>
                </a:path>
              </a:pathLst>
            </a:custGeom>
            <a:noFill/>
            <a:ln w="9525">
              <a:solidFill>
                <a:srgbClr val="26314D"/>
              </a:solidFill>
            </a:ln>
          </p:spPr>
        </p:sp>
        <p:sp>
          <p:nvSpPr>
            <p:cNvPr id="41" name="TextBox 41"/>
            <p:cNvSpPr txBox="1"/>
            <p:nvPr/>
          </p:nvSpPr>
          <p:spPr>
            <a:xfrm>
              <a:off x="680466" y="6458902"/>
              <a:ext cx="3562423" cy="205359"/>
            </a:xfrm>
            <a:prstGeom prst="rect">
              <a:avLst/>
            </a:prstGeom>
            <a:noFill/>
            <a:ln>
              <a:noFill/>
            </a:ln>
          </p:spPr>
          <p:txBody>
            <a:bodyPr wrap="none" lIns="0" tIns="0" rIns="0" bIns="0" anchor="t" anchorCtr="0">
              <a:spAutoFit/>
            </a:bodyPr>
            <a:lstStyle/>
            <a:p>
              <a:pPr algn="l"/>
              <a:r>
                <a:rPr lang="en" sz="1050" dirty="0">
                  <a:solidFill>
                    <a:srgbClr val="93A0C2"/>
                  </a:solidFill>
                  <a:latin typeface="+mn-lt"/>
                  <a:ea typeface="+mn-ea"/>
                  <a:cs typeface="+mn-cs"/>
                </a:rPr>
                <a:t>GEO From Zero to One · Part 2: Understanding GEO</a:t>
              </a:r>
            </a:p>
          </p:txBody>
        </p:sp>
        <p:sp>
          <p:nvSpPr>
            <p:cNvPr id="42" name="TextBox 42"/>
            <p:cNvSpPr txBox="1"/>
            <p:nvPr/>
          </p:nvSpPr>
          <p:spPr>
            <a:xfrm>
              <a:off x="11027340" y="6458902"/>
              <a:ext cx="484194" cy="205359"/>
            </a:xfrm>
            <a:prstGeom prst="rect">
              <a:avLst/>
            </a:prstGeom>
            <a:noFill/>
            <a:ln>
              <a:noFill/>
            </a:ln>
          </p:spPr>
          <p:txBody>
            <a:bodyPr wrap="none" lIns="0" tIns="0" rIns="0" bIns="0" anchor="t" anchorCtr="0">
              <a:spAutoFit/>
            </a:bodyPr>
            <a:lstStyle/>
            <a:p>
              <a:pPr algn="r"/>
              <a:r>
                <a:rPr lang="en" sz="1050" dirty="0">
                  <a:solidFill>
                    <a:srgbClr val="93A0C2"/>
                  </a:solidFill>
                  <a:latin typeface="+mn-lt"/>
                  <a:ea typeface="+mn-ea"/>
                  <a:cs typeface="+mn-cs"/>
                </a:rPr>
                <a:t>05 / 14</a:t>
              </a:r>
            </a:p>
          </p:txBody>
        </p:sp>
      </p:gr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669036" y="670560"/>
            <a:ext cx="6800274" cy="952119"/>
            <a:chOff x="669036" y="670560"/>
            <a:chExt cx="6800274" cy="952119"/>
          </a:xfrm>
        </p:grpSpPr>
        <p:sp>
          <p:nvSpPr>
            <p:cNvPr id="2" name="TextBox 2"/>
            <p:cNvSpPr txBox="1"/>
            <p:nvPr/>
          </p:nvSpPr>
          <p:spPr>
            <a:xfrm>
              <a:off x="679704" y="670560"/>
              <a:ext cx="2227722" cy="234696"/>
            </a:xfrm>
            <a:prstGeom prst="rect">
              <a:avLst/>
            </a:prstGeom>
            <a:noFill/>
            <a:ln>
              <a:noFill/>
            </a:ln>
          </p:spPr>
          <p:txBody>
            <a:bodyPr wrap="none" lIns="0" tIns="0" rIns="0" bIns="0" anchor="t" anchorCtr="0">
              <a:spAutoFit/>
            </a:bodyPr>
            <a:lstStyle/>
            <a:p>
              <a:pPr algn="l"/>
              <a:r>
                <a:rPr lang="en" sz="1200" b="1" spc="150" dirty="0">
                  <a:solidFill>
                    <a:srgbClr val="93A0C2"/>
                  </a:solidFill>
                  <a:latin typeface="+mn-lt"/>
                  <a:ea typeface="+mn-ea"/>
                  <a:cs typeface="+mn-cs"/>
                </a:rPr>
                <a:t>IS GEO RIGHT FOR YOU</a:t>
              </a:r>
            </a:p>
          </p:txBody>
        </p:sp>
        <p:sp>
          <p:nvSpPr>
            <p:cNvPr id="3" name="TextBox 3"/>
            <p:cNvSpPr txBox="1"/>
            <p:nvPr/>
          </p:nvSpPr>
          <p:spPr>
            <a:xfrm>
              <a:off x="669036" y="977265"/>
              <a:ext cx="6800274" cy="645414"/>
            </a:xfrm>
            <a:prstGeom prst="rect">
              <a:avLst/>
            </a:prstGeom>
            <a:noFill/>
            <a:ln>
              <a:noFill/>
            </a:ln>
          </p:spPr>
          <p:txBody>
            <a:bodyPr wrap="none" lIns="0" tIns="0" rIns="0" bIns="0" anchor="t" anchorCtr="0">
              <a:spAutoFit/>
            </a:bodyPr>
            <a:lstStyle/>
            <a:p>
              <a:pPr algn="l"/>
              <a:r>
                <a:rPr lang="en" sz="3300" b="1" dirty="0">
                  <a:solidFill>
                    <a:schemeClr val="dk1"/>
                  </a:solidFill>
                  <a:latin typeface="+mj-lt"/>
                  <a:ea typeface="+mj-ea"/>
                  <a:cs typeface="+mj-cs"/>
                </a:rPr>
                <a:t>Is Your Product GEO-Worthy?</a:t>
              </a:r>
            </a:p>
          </p:txBody>
        </p:sp>
      </p:grpSp>
      <p:grpSp>
        <p:nvGrpSpPr>
          <p:cNvPr id="12" name="Group 12"/>
          <p:cNvGrpSpPr/>
          <p:nvPr/>
        </p:nvGrpSpPr>
        <p:grpSpPr>
          <a:xfrm>
            <a:off x="685800" y="1581150"/>
            <a:ext cx="10820400" cy="800100"/>
            <a:chOff x="685800" y="1581150"/>
            <a:chExt cx="10820400" cy="800100"/>
          </a:xfrm>
        </p:grpSpPr>
        <p:sp>
          <p:nvSpPr>
            <p:cNvPr id="5" name="Rectangle 5"/>
            <p:cNvSpPr/>
            <p:nvPr/>
          </p:nvSpPr>
          <p:spPr>
            <a:xfrm>
              <a:off x="685800" y="1581150"/>
              <a:ext cx="10820400" cy="800100"/>
            </a:xfrm>
            <a:prstGeom prst="roundRect">
              <a:avLst>
                <a:gd name="adj" fmla="val 16667"/>
              </a:avLst>
            </a:prstGeom>
            <a:solidFill>
              <a:srgbClr val="152036"/>
            </a:solidFill>
            <a:ln w="9525">
              <a:solidFill>
                <a:schemeClr val="accent1"/>
              </a:solidFill>
            </a:ln>
          </p:spPr>
        </p:sp>
        <p:grpSp>
          <p:nvGrpSpPr>
            <p:cNvPr id="9" name="Group 9"/>
            <p:cNvGrpSpPr/>
            <p:nvPr/>
          </p:nvGrpSpPr>
          <p:grpSpPr>
            <a:xfrm>
              <a:off x="992981" y="1831181"/>
              <a:ext cx="242888" cy="242888"/>
              <a:chOff x="992981" y="1831181"/>
              <a:chExt cx="242888" cy="242888"/>
            </a:xfrm>
          </p:grpSpPr>
          <p:sp>
            <p:nvSpPr>
              <p:cNvPr id="6" name="Freeform 6"/>
              <p:cNvSpPr/>
              <p:nvPr/>
            </p:nvSpPr>
            <p:spPr>
              <a:xfrm>
                <a:off x="1100932" y="1939132"/>
                <a:ext cx="26988" cy="26988"/>
              </a:xfrm>
              <a:custGeom>
                <a:avLst/>
                <a:gdLst/>
                <a:ahLst/>
                <a:cxnLst/>
                <a:rect l="l" t="t" r="r" b="b"/>
                <a:pathLst>
                  <a:path w="26988" h="26988">
                    <a:moveTo>
                      <a:pt x="0" y="13494"/>
                    </a:moveTo>
                    <a:cubicBezTo>
                      <a:pt x="0" y="20946"/>
                      <a:pt x="6041" y="26988"/>
                      <a:pt x="13494" y="26988"/>
                    </a:cubicBezTo>
                    <a:cubicBezTo>
                      <a:pt x="20946" y="26988"/>
                      <a:pt x="26988" y="20946"/>
                      <a:pt x="26988" y="13494"/>
                    </a:cubicBezTo>
                    <a:cubicBezTo>
                      <a:pt x="26988" y="6041"/>
                      <a:pt x="20946" y="0"/>
                      <a:pt x="13494" y="0"/>
                    </a:cubicBezTo>
                    <a:cubicBezTo>
                      <a:pt x="6041" y="0"/>
                      <a:pt x="0" y="6041"/>
                      <a:pt x="0" y="13494"/>
                    </a:cubicBezTo>
                  </a:path>
                </a:pathLst>
              </a:custGeom>
              <a:noFill/>
              <a:ln w="26988">
                <a:solidFill>
                  <a:schemeClr val="accent1"/>
                </a:solidFill>
              </a:ln>
            </p:spPr>
          </p:sp>
          <p:sp>
            <p:nvSpPr>
              <p:cNvPr id="7" name="Freeform 7"/>
              <p:cNvSpPr/>
              <p:nvPr/>
            </p:nvSpPr>
            <p:spPr>
              <a:xfrm>
                <a:off x="1046956" y="1885156"/>
                <a:ext cx="134938" cy="134938"/>
              </a:xfrm>
              <a:custGeom>
                <a:avLst/>
                <a:gdLst/>
                <a:ahLst/>
                <a:cxnLst/>
                <a:rect l="l" t="t" r="r" b="b"/>
                <a:pathLst>
                  <a:path w="134938" h="134938">
                    <a:moveTo>
                      <a:pt x="0" y="67469"/>
                    </a:moveTo>
                    <a:cubicBezTo>
                      <a:pt x="0" y="104731"/>
                      <a:pt x="30207" y="134938"/>
                      <a:pt x="67469" y="134938"/>
                    </a:cubicBezTo>
                    <a:cubicBezTo>
                      <a:pt x="104731" y="134938"/>
                      <a:pt x="134938" y="104731"/>
                      <a:pt x="134938" y="67469"/>
                    </a:cubicBezTo>
                    <a:cubicBezTo>
                      <a:pt x="134938" y="30207"/>
                      <a:pt x="104731" y="0"/>
                      <a:pt x="67469" y="0"/>
                    </a:cubicBezTo>
                    <a:cubicBezTo>
                      <a:pt x="30207" y="0"/>
                      <a:pt x="0" y="30207"/>
                      <a:pt x="0" y="67469"/>
                    </a:cubicBezTo>
                  </a:path>
                </a:pathLst>
              </a:custGeom>
              <a:noFill/>
              <a:ln w="26988">
                <a:solidFill>
                  <a:schemeClr val="accent1"/>
                </a:solidFill>
              </a:ln>
            </p:spPr>
          </p:sp>
          <p:sp>
            <p:nvSpPr>
              <p:cNvPr id="8" name="Freeform 8"/>
              <p:cNvSpPr/>
              <p:nvPr/>
            </p:nvSpPr>
            <p:spPr>
              <a:xfrm>
                <a:off x="992981" y="1831181"/>
                <a:ext cx="242888" cy="242888"/>
              </a:xfrm>
              <a:custGeom>
                <a:avLst/>
                <a:gdLst/>
                <a:ahLst/>
                <a:cxnLst/>
                <a:rect l="l" t="t" r="r" b="b"/>
                <a:pathLst>
                  <a:path w="242888" h="242888">
                    <a:moveTo>
                      <a:pt x="0" y="121444"/>
                    </a:moveTo>
                    <a:cubicBezTo>
                      <a:pt x="0" y="188516"/>
                      <a:pt x="54372" y="242888"/>
                      <a:pt x="121444" y="242888"/>
                    </a:cubicBezTo>
                    <a:cubicBezTo>
                      <a:pt x="188516" y="242888"/>
                      <a:pt x="242888" y="188516"/>
                      <a:pt x="242888" y="121444"/>
                    </a:cubicBezTo>
                    <a:cubicBezTo>
                      <a:pt x="242888" y="54372"/>
                      <a:pt x="188516" y="0"/>
                      <a:pt x="121444" y="0"/>
                    </a:cubicBezTo>
                    <a:cubicBezTo>
                      <a:pt x="54372" y="0"/>
                      <a:pt x="0" y="54372"/>
                      <a:pt x="0" y="121444"/>
                    </a:cubicBezTo>
                  </a:path>
                </a:pathLst>
              </a:custGeom>
              <a:noFill/>
              <a:ln w="26988">
                <a:solidFill>
                  <a:schemeClr val="accent1"/>
                </a:solidFill>
              </a:ln>
            </p:spPr>
          </p:sp>
        </p:grpSp>
        <p:sp>
          <p:nvSpPr>
            <p:cNvPr id="10" name="TextBox 10"/>
            <p:cNvSpPr txBox="1"/>
            <p:nvPr/>
          </p:nvSpPr>
          <p:spPr>
            <a:xfrm>
              <a:off x="1421511" y="1789271"/>
              <a:ext cx="5852370" cy="278702"/>
            </a:xfrm>
            <a:prstGeom prst="rect">
              <a:avLst/>
            </a:prstGeom>
            <a:noFill/>
            <a:ln>
              <a:noFill/>
            </a:ln>
          </p:spPr>
          <p:txBody>
            <a:bodyPr wrap="none" lIns="0" tIns="0" rIns="0" bIns="0" anchor="t" anchorCtr="0">
              <a:spAutoFit/>
            </a:bodyPr>
            <a:lstStyle/>
            <a:p>
              <a:pPr algn="l"/>
              <a:r>
                <a:rPr lang="en" sz="1420" b="1" dirty="0">
                  <a:solidFill>
                    <a:schemeClr val="dk1"/>
                  </a:solidFill>
                  <a:latin typeface="+mn-lt"/>
                  <a:ea typeface="+mn-ea"/>
                  <a:cs typeface="+mn-cs"/>
                </a:rPr>
                <a:t>Fit test: will users research and compare before they pay?</a:t>
              </a:r>
            </a:p>
          </p:txBody>
        </p:sp>
        <p:sp>
          <p:nvSpPr>
            <p:cNvPr id="11" name="TextBox 11"/>
            <p:cNvSpPr txBox="1"/>
            <p:nvPr/>
          </p:nvSpPr>
          <p:spPr>
            <a:xfrm>
              <a:off x="1422273" y="2072164"/>
              <a:ext cx="8519522" cy="249364"/>
            </a:xfrm>
            <a:prstGeom prst="rect">
              <a:avLst/>
            </a:prstGeom>
            <a:noFill/>
            <a:ln>
              <a:noFill/>
            </a:ln>
          </p:spPr>
          <p:txBody>
            <a:bodyPr wrap="none" lIns="0" tIns="0" rIns="0" bIns="0" anchor="t" anchorCtr="0">
              <a:spAutoFit/>
            </a:bodyPr>
            <a:lstStyle/>
            <a:p>
              <a:pPr algn="l"/>
              <a:r>
                <a:rPr lang="en" sz="1280" dirty="0">
                  <a:solidFill>
                    <a:srgbClr val="93A0C2"/>
                  </a:solidFill>
                  <a:latin typeface="+mn-lt"/>
                  <a:ea typeface="+mn-ea"/>
                  <a:cs typeface="+mn-cs"/>
                </a:rPr>
                <a:t>The more research-heavy the purchase, the higher the GEO payoff — SaaS tools are a prime example.</a:t>
              </a:r>
            </a:p>
          </p:txBody>
        </p:sp>
      </p:grpSp>
      <p:grpSp>
        <p:nvGrpSpPr>
          <p:cNvPr id="25" name="Group 25"/>
          <p:cNvGrpSpPr/>
          <p:nvPr/>
        </p:nvGrpSpPr>
        <p:grpSpPr>
          <a:xfrm>
            <a:off x="685800" y="2552700"/>
            <a:ext cx="5257800" cy="1809750"/>
            <a:chOff x="685800" y="2552700"/>
            <a:chExt cx="5257800" cy="1809750"/>
          </a:xfrm>
        </p:grpSpPr>
        <p:sp>
          <p:nvSpPr>
            <p:cNvPr id="13" name="Rectangle 13"/>
            <p:cNvSpPr/>
            <p:nvPr/>
          </p:nvSpPr>
          <p:spPr>
            <a:xfrm>
              <a:off x="685800" y="2552700"/>
              <a:ext cx="5257800" cy="1809750"/>
            </a:xfrm>
            <a:prstGeom prst="roundRect">
              <a:avLst>
                <a:gd name="adj" fmla="val 8421"/>
              </a:avLst>
            </a:prstGeom>
            <a:solidFill>
              <a:schemeClr val="accent5"/>
            </a:solidFill>
            <a:ln w="9525">
              <a:solidFill>
                <a:srgbClr val="26314D"/>
              </a:solidFill>
            </a:ln>
          </p:spPr>
        </p:sp>
        <p:sp>
          <p:nvSpPr>
            <p:cNvPr id="14" name="Ellipse 14"/>
            <p:cNvSpPr/>
            <p:nvPr/>
          </p:nvSpPr>
          <p:spPr>
            <a:xfrm>
              <a:off x="895350" y="2762250"/>
              <a:ext cx="495300" cy="495300"/>
            </a:xfrm>
            <a:prstGeom prst="ellipse">
              <a:avLst/>
            </a:prstGeom>
            <a:solidFill>
              <a:srgbClr val="152036"/>
            </a:solidFill>
            <a:ln w="14288">
              <a:solidFill>
                <a:schemeClr val="accent2"/>
              </a:solidFill>
            </a:ln>
          </p:spPr>
        </p:sp>
        <p:sp>
          <p:nvSpPr>
            <p:cNvPr id="15" name="TextBox 15"/>
            <p:cNvSpPr txBox="1"/>
            <p:nvPr/>
          </p:nvSpPr>
          <p:spPr>
            <a:xfrm>
              <a:off x="1077073" y="2914650"/>
              <a:ext cx="131855" cy="293370"/>
            </a:xfrm>
            <a:prstGeom prst="rect">
              <a:avLst/>
            </a:prstGeom>
            <a:noFill/>
            <a:ln>
              <a:noFill/>
            </a:ln>
          </p:spPr>
          <p:txBody>
            <a:bodyPr wrap="none" lIns="0" tIns="0" rIns="0" bIns="0" anchor="t" anchorCtr="0">
              <a:spAutoFit/>
            </a:bodyPr>
            <a:lstStyle/>
            <a:p>
              <a:pPr algn="ctr"/>
              <a:r>
                <a:rPr lang="en" sz="1500" b="1" dirty="0">
                  <a:solidFill>
                    <a:schemeClr val="accent2"/>
                  </a:solidFill>
                  <a:latin typeface="+mn-lt"/>
                  <a:ea typeface="+mn-ea"/>
                  <a:cs typeface="+mn-cs"/>
                </a:rPr>
                <a:t>1</a:t>
              </a:r>
            </a:p>
          </p:txBody>
        </p:sp>
        <p:sp>
          <p:nvSpPr>
            <p:cNvPr id="16" name="TextBox 16"/>
            <p:cNvSpPr txBox="1"/>
            <p:nvPr/>
          </p:nvSpPr>
          <p:spPr>
            <a:xfrm>
              <a:off x="1535811" y="2779871"/>
              <a:ext cx="2138716" cy="278702"/>
            </a:xfrm>
            <a:prstGeom prst="rect">
              <a:avLst/>
            </a:prstGeom>
            <a:noFill/>
            <a:ln>
              <a:noFill/>
            </a:ln>
          </p:spPr>
          <p:txBody>
            <a:bodyPr wrap="none" lIns="0" tIns="0" rIns="0" bIns="0" anchor="t" anchorCtr="0">
              <a:spAutoFit/>
            </a:bodyPr>
            <a:lstStyle/>
            <a:p>
              <a:pPr algn="l"/>
              <a:r>
                <a:rPr lang="en" sz="1420" b="1" dirty="0">
                  <a:solidFill>
                    <a:schemeClr val="dk1"/>
                  </a:solidFill>
                  <a:latin typeface="+mn-lt"/>
                  <a:ea typeface="+mn-ea"/>
                  <a:cs typeface="+mn-cs"/>
                </a:rPr>
                <a:t>You need real content</a:t>
              </a:r>
            </a:p>
          </p:txBody>
        </p:sp>
        <p:sp>
          <p:nvSpPr>
            <p:cNvPr id="17" name="TextBox 17"/>
            <p:cNvSpPr txBox="1"/>
            <p:nvPr/>
          </p:nvSpPr>
          <p:spPr>
            <a:xfrm>
              <a:off x="1536573" y="3062764"/>
              <a:ext cx="2468443" cy="249364"/>
            </a:xfrm>
            <a:prstGeom prst="rect">
              <a:avLst/>
            </a:prstGeom>
            <a:noFill/>
            <a:ln>
              <a:noFill/>
            </a:ln>
          </p:spPr>
          <p:txBody>
            <a:bodyPr wrap="none" lIns="0" tIns="0" rIns="0" bIns="0" anchor="t" anchorCtr="0">
              <a:spAutoFit/>
            </a:bodyPr>
            <a:lstStyle/>
            <a:p>
              <a:pPr algn="l"/>
              <a:r>
                <a:rPr lang="en" sz="1280" dirty="0">
                  <a:solidFill>
                    <a:srgbClr val="93A0C2"/>
                  </a:solidFill>
                  <a:latin typeface="+mn-lt"/>
                  <a:ea typeface="+mn-ea"/>
                  <a:cs typeface="+mn-cs"/>
                </a:rPr>
                <a:t>An empty-slogan site gives AI</a:t>
              </a:r>
            </a:p>
          </p:txBody>
        </p:sp>
        <p:sp>
          <p:nvSpPr>
            <p:cNvPr id="18" name="TextBox 18"/>
            <p:cNvSpPr txBox="1"/>
            <p:nvPr/>
          </p:nvSpPr>
          <p:spPr>
            <a:xfrm>
              <a:off x="1536573" y="3291364"/>
              <a:ext cx="2115180" cy="249364"/>
            </a:xfrm>
            <a:prstGeom prst="rect">
              <a:avLst/>
            </a:prstGeom>
            <a:noFill/>
            <a:ln>
              <a:noFill/>
            </a:ln>
          </p:spPr>
          <p:txBody>
            <a:bodyPr wrap="none" lIns="0" tIns="0" rIns="0" bIns="0" anchor="t" anchorCtr="0">
              <a:spAutoFit/>
            </a:bodyPr>
            <a:lstStyle/>
            <a:p>
              <a:pPr algn="l"/>
              <a:r>
                <a:rPr lang="en" sz="1280" dirty="0">
                  <a:solidFill>
                    <a:srgbClr val="93A0C2"/>
                  </a:solidFill>
                  <a:latin typeface="+mn-lt"/>
                  <a:ea typeface="+mn-ea"/>
                  <a:cs typeface="+mn-cs"/>
                </a:rPr>
                <a:t>nothing to crawl or cite.</a:t>
              </a:r>
            </a:p>
          </p:txBody>
        </p:sp>
        <p:grpSp>
          <p:nvGrpSpPr>
            <p:cNvPr id="24" name="Group 24"/>
            <p:cNvGrpSpPr/>
            <p:nvPr/>
          </p:nvGrpSpPr>
          <p:grpSpPr>
            <a:xfrm>
              <a:off x="965994" y="3764756"/>
              <a:ext cx="144462" cy="185737"/>
              <a:chOff x="965994" y="3764756"/>
              <a:chExt cx="144462" cy="185737"/>
            </a:xfrm>
          </p:grpSpPr>
          <p:sp>
            <p:nvSpPr>
              <p:cNvPr id="19" name="Freeform 19"/>
              <p:cNvSpPr/>
              <p:nvPr/>
            </p:nvSpPr>
            <p:spPr>
              <a:xfrm>
                <a:off x="1058862" y="3764756"/>
                <a:ext cx="51594" cy="51594"/>
              </a:xfrm>
              <a:custGeom>
                <a:avLst/>
                <a:gdLst/>
                <a:ahLst/>
                <a:cxnLst/>
                <a:rect l="l" t="t" r="r" b="b"/>
                <a:pathLst>
                  <a:path w="51594" h="51594">
                    <a:moveTo>
                      <a:pt x="0" y="0"/>
                    </a:moveTo>
                    <a:lnTo>
                      <a:pt x="0" y="41275"/>
                    </a:lnTo>
                    <a:cubicBezTo>
                      <a:pt x="0" y="46974"/>
                      <a:pt x="4620" y="51594"/>
                      <a:pt x="10319" y="51594"/>
                    </a:cubicBezTo>
                    <a:lnTo>
                      <a:pt x="51594" y="51594"/>
                    </a:lnTo>
                  </a:path>
                </a:pathLst>
              </a:custGeom>
              <a:noFill/>
              <a:ln w="20637">
                <a:solidFill>
                  <a:srgbClr val="93A0C2"/>
                </a:solidFill>
              </a:ln>
            </p:spPr>
          </p:sp>
          <p:sp>
            <p:nvSpPr>
              <p:cNvPr id="20" name="Freeform 20"/>
              <p:cNvSpPr/>
              <p:nvPr/>
            </p:nvSpPr>
            <p:spPr>
              <a:xfrm>
                <a:off x="965994" y="3764756"/>
                <a:ext cx="144462" cy="185737"/>
              </a:xfrm>
              <a:custGeom>
                <a:avLst/>
                <a:gdLst/>
                <a:ahLst/>
                <a:cxnLst/>
                <a:rect l="l" t="t" r="r" b="b"/>
                <a:pathLst>
                  <a:path w="144462" h="185737">
                    <a:moveTo>
                      <a:pt x="123825" y="185737"/>
                    </a:moveTo>
                    <a:lnTo>
                      <a:pt x="20637" y="185737"/>
                    </a:lnTo>
                    <a:cubicBezTo>
                      <a:pt x="9240" y="185737"/>
                      <a:pt x="0" y="176497"/>
                      <a:pt x="0" y="165099"/>
                    </a:cubicBezTo>
                    <a:lnTo>
                      <a:pt x="0" y="20637"/>
                    </a:lnTo>
                    <a:cubicBezTo>
                      <a:pt x="0" y="9240"/>
                      <a:pt x="9240" y="0"/>
                      <a:pt x="20637" y="0"/>
                    </a:cubicBezTo>
                    <a:lnTo>
                      <a:pt x="92868" y="0"/>
                    </a:lnTo>
                    <a:lnTo>
                      <a:pt x="144462" y="51594"/>
                    </a:lnTo>
                    <a:lnTo>
                      <a:pt x="144462" y="165099"/>
                    </a:lnTo>
                    <a:cubicBezTo>
                      <a:pt x="144462" y="176497"/>
                      <a:pt x="135222" y="185737"/>
                      <a:pt x="123825" y="185737"/>
                    </a:cubicBezTo>
                  </a:path>
                </a:pathLst>
              </a:custGeom>
              <a:noFill/>
              <a:ln w="20637">
                <a:solidFill>
                  <a:srgbClr val="93A0C2"/>
                </a:solidFill>
              </a:ln>
            </p:spPr>
          </p:sp>
          <p:sp>
            <p:nvSpPr>
              <p:cNvPr id="21" name="Freeform 21"/>
              <p:cNvSpPr/>
              <p:nvPr/>
            </p:nvSpPr>
            <p:spPr>
              <a:xfrm>
                <a:off x="1007268" y="3826668"/>
                <a:ext cx="10319" cy="9525"/>
              </a:xfrm>
              <a:custGeom>
                <a:avLst/>
                <a:gdLst/>
                <a:ahLst/>
                <a:cxnLst/>
                <a:rect l="l" t="t" r="r" b="b"/>
                <a:pathLst>
                  <a:path w="10319" h="9525">
                    <a:moveTo>
                      <a:pt x="0" y="0"/>
                    </a:moveTo>
                    <a:lnTo>
                      <a:pt x="10319" y="0"/>
                    </a:lnTo>
                  </a:path>
                </a:pathLst>
              </a:custGeom>
              <a:noFill/>
              <a:ln w="20637">
                <a:solidFill>
                  <a:srgbClr val="93A0C2"/>
                </a:solidFill>
              </a:ln>
            </p:spPr>
          </p:sp>
          <p:sp>
            <p:nvSpPr>
              <p:cNvPr id="22" name="Freeform 22"/>
              <p:cNvSpPr/>
              <p:nvPr/>
            </p:nvSpPr>
            <p:spPr>
              <a:xfrm>
                <a:off x="1007268" y="3867943"/>
                <a:ext cx="61912" cy="9525"/>
              </a:xfrm>
              <a:custGeom>
                <a:avLst/>
                <a:gdLst/>
                <a:ahLst/>
                <a:cxnLst/>
                <a:rect l="l" t="t" r="r" b="b"/>
                <a:pathLst>
                  <a:path w="61912" h="9525">
                    <a:moveTo>
                      <a:pt x="0" y="0"/>
                    </a:moveTo>
                    <a:lnTo>
                      <a:pt x="61912" y="0"/>
                    </a:lnTo>
                  </a:path>
                </a:pathLst>
              </a:custGeom>
              <a:noFill/>
              <a:ln w="20637">
                <a:solidFill>
                  <a:srgbClr val="93A0C2"/>
                </a:solidFill>
              </a:ln>
            </p:spPr>
          </p:sp>
          <p:sp>
            <p:nvSpPr>
              <p:cNvPr id="23" name="Freeform 23"/>
              <p:cNvSpPr/>
              <p:nvPr/>
            </p:nvSpPr>
            <p:spPr>
              <a:xfrm>
                <a:off x="1007268" y="3909218"/>
                <a:ext cx="61912" cy="9525"/>
              </a:xfrm>
              <a:custGeom>
                <a:avLst/>
                <a:gdLst/>
                <a:ahLst/>
                <a:cxnLst/>
                <a:rect l="l" t="t" r="r" b="b"/>
                <a:pathLst>
                  <a:path w="61912" h="9525">
                    <a:moveTo>
                      <a:pt x="0" y="0"/>
                    </a:moveTo>
                    <a:lnTo>
                      <a:pt x="61912" y="0"/>
                    </a:lnTo>
                  </a:path>
                </a:pathLst>
              </a:custGeom>
              <a:noFill/>
              <a:ln w="20637">
                <a:solidFill>
                  <a:srgbClr val="93A0C2"/>
                </a:solidFill>
              </a:ln>
            </p:spPr>
          </p:sp>
        </p:grpSp>
      </p:grpSp>
      <p:grpSp>
        <p:nvGrpSpPr>
          <p:cNvPr id="38" name="Group 38"/>
          <p:cNvGrpSpPr/>
          <p:nvPr/>
        </p:nvGrpSpPr>
        <p:grpSpPr>
          <a:xfrm>
            <a:off x="6248400" y="2552700"/>
            <a:ext cx="5257800" cy="1809750"/>
            <a:chOff x="6248400" y="2552700"/>
            <a:chExt cx="5257800" cy="1809750"/>
          </a:xfrm>
        </p:grpSpPr>
        <p:sp>
          <p:nvSpPr>
            <p:cNvPr id="26" name="Rectangle 26"/>
            <p:cNvSpPr/>
            <p:nvPr/>
          </p:nvSpPr>
          <p:spPr>
            <a:xfrm>
              <a:off x="6248400" y="2552700"/>
              <a:ext cx="5257800" cy="1809750"/>
            </a:xfrm>
            <a:prstGeom prst="roundRect">
              <a:avLst>
                <a:gd name="adj" fmla="val 8421"/>
              </a:avLst>
            </a:prstGeom>
            <a:solidFill>
              <a:schemeClr val="accent5"/>
            </a:solidFill>
            <a:ln w="9525">
              <a:solidFill>
                <a:srgbClr val="26314D"/>
              </a:solidFill>
            </a:ln>
          </p:spPr>
        </p:sp>
        <p:sp>
          <p:nvSpPr>
            <p:cNvPr id="27" name="Ellipse 27"/>
            <p:cNvSpPr/>
            <p:nvPr/>
          </p:nvSpPr>
          <p:spPr>
            <a:xfrm>
              <a:off x="6457950" y="2762250"/>
              <a:ext cx="495300" cy="495300"/>
            </a:xfrm>
            <a:prstGeom prst="ellipse">
              <a:avLst/>
            </a:prstGeom>
            <a:solidFill>
              <a:srgbClr val="152036"/>
            </a:solidFill>
            <a:ln w="14288">
              <a:solidFill>
                <a:schemeClr val="accent2"/>
              </a:solidFill>
            </a:ln>
          </p:spPr>
        </p:sp>
        <p:sp>
          <p:nvSpPr>
            <p:cNvPr id="28" name="TextBox 28"/>
            <p:cNvSpPr txBox="1"/>
            <p:nvPr/>
          </p:nvSpPr>
          <p:spPr>
            <a:xfrm>
              <a:off x="6639673" y="2914650"/>
              <a:ext cx="131855" cy="293370"/>
            </a:xfrm>
            <a:prstGeom prst="rect">
              <a:avLst/>
            </a:prstGeom>
            <a:noFill/>
            <a:ln>
              <a:noFill/>
            </a:ln>
          </p:spPr>
          <p:txBody>
            <a:bodyPr wrap="none" lIns="0" tIns="0" rIns="0" bIns="0" anchor="t" anchorCtr="0">
              <a:spAutoFit/>
            </a:bodyPr>
            <a:lstStyle/>
            <a:p>
              <a:pPr algn="ctr"/>
              <a:r>
                <a:rPr lang="en" sz="1500" b="1" dirty="0">
                  <a:solidFill>
                    <a:schemeClr val="accent2"/>
                  </a:solidFill>
                  <a:latin typeface="+mn-lt"/>
                  <a:ea typeface="+mn-ea"/>
                  <a:cs typeface="+mn-cs"/>
                </a:rPr>
                <a:t>2</a:t>
              </a:r>
            </a:p>
          </p:txBody>
        </p:sp>
        <p:sp>
          <p:nvSpPr>
            <p:cNvPr id="29" name="TextBox 29"/>
            <p:cNvSpPr txBox="1"/>
            <p:nvPr/>
          </p:nvSpPr>
          <p:spPr>
            <a:xfrm>
              <a:off x="7098411" y="2779871"/>
              <a:ext cx="2741543" cy="278702"/>
            </a:xfrm>
            <a:prstGeom prst="rect">
              <a:avLst/>
            </a:prstGeom>
            <a:noFill/>
            <a:ln>
              <a:noFill/>
            </a:ln>
          </p:spPr>
          <p:txBody>
            <a:bodyPr wrap="none" lIns="0" tIns="0" rIns="0" bIns="0" anchor="t" anchorCtr="0">
              <a:spAutoFit/>
            </a:bodyPr>
            <a:lstStyle/>
            <a:p>
              <a:pPr algn="l"/>
              <a:r>
                <a:rPr lang="en" sz="1420" b="1" dirty="0">
                  <a:solidFill>
                    <a:schemeClr val="dk1"/>
                  </a:solidFill>
                  <a:latin typeface="+mn-lt"/>
                  <a:ea typeface="+mn-ea"/>
                  <a:cs typeface="+mn-cs"/>
                </a:rPr>
                <a:t>You need a trace on the web</a:t>
              </a:r>
            </a:p>
          </p:txBody>
        </p:sp>
        <p:sp>
          <p:nvSpPr>
            <p:cNvPr id="30" name="TextBox 30"/>
            <p:cNvSpPr txBox="1"/>
            <p:nvPr/>
          </p:nvSpPr>
          <p:spPr>
            <a:xfrm>
              <a:off x="7099173" y="3062764"/>
              <a:ext cx="2516941" cy="249364"/>
            </a:xfrm>
            <a:prstGeom prst="rect">
              <a:avLst/>
            </a:prstGeom>
            <a:noFill/>
            <a:ln>
              <a:noFill/>
            </a:ln>
          </p:spPr>
          <p:txBody>
            <a:bodyPr wrap="none" lIns="0" tIns="0" rIns="0" bIns="0" anchor="t" anchorCtr="0">
              <a:spAutoFit/>
            </a:bodyPr>
            <a:lstStyle/>
            <a:p>
              <a:pPr algn="l"/>
              <a:r>
                <a:rPr lang="en" sz="1280" dirty="0">
                  <a:solidFill>
                    <a:srgbClr val="93A0C2"/>
                  </a:solidFill>
                  <a:latin typeface="+mn-lt"/>
                  <a:ea typeface="+mn-ea"/>
                  <a:cs typeface="+mn-cs"/>
                </a:rPr>
                <a:t>Third-party discussion is real</a:t>
              </a:r>
            </a:p>
          </p:txBody>
        </p:sp>
        <p:sp>
          <p:nvSpPr>
            <p:cNvPr id="31" name="TextBox 31"/>
            <p:cNvSpPr txBox="1"/>
            <p:nvPr/>
          </p:nvSpPr>
          <p:spPr>
            <a:xfrm>
              <a:off x="7099173" y="3291364"/>
              <a:ext cx="2942285" cy="249364"/>
            </a:xfrm>
            <a:prstGeom prst="rect">
              <a:avLst/>
            </a:prstGeom>
            <a:noFill/>
            <a:ln>
              <a:noFill/>
            </a:ln>
          </p:spPr>
          <p:txBody>
            <a:bodyPr wrap="none" lIns="0" tIns="0" rIns="0" bIns="0" anchor="t" anchorCtr="0">
              <a:spAutoFit/>
            </a:bodyPr>
            <a:lstStyle/>
            <a:p>
              <a:pPr algn="l"/>
              <a:r>
                <a:rPr lang="en" sz="1280" dirty="0">
                  <a:solidFill>
                    <a:srgbClr val="93A0C2"/>
                  </a:solidFill>
                  <a:latin typeface="+mn-lt"/>
                  <a:ea typeface="+mn-ea"/>
                  <a:cs typeface="+mn-cs"/>
                </a:rPr>
                <a:t>“index data”; self-praise is noise.</a:t>
              </a:r>
            </a:p>
          </p:txBody>
        </p:sp>
        <p:grpSp>
          <p:nvGrpSpPr>
            <p:cNvPr id="37" name="Group 37"/>
            <p:cNvGrpSpPr/>
            <p:nvPr/>
          </p:nvGrpSpPr>
          <p:grpSpPr>
            <a:xfrm>
              <a:off x="6507956" y="3764756"/>
              <a:ext cx="185737" cy="185737"/>
              <a:chOff x="6507956" y="3764756"/>
              <a:chExt cx="185737" cy="185737"/>
            </a:xfrm>
          </p:grpSpPr>
          <p:sp>
            <p:nvSpPr>
              <p:cNvPr id="32" name="Freeform 32"/>
              <p:cNvSpPr/>
              <p:nvPr/>
            </p:nvSpPr>
            <p:spPr>
              <a:xfrm>
                <a:off x="6507956" y="3764756"/>
                <a:ext cx="185737" cy="185737"/>
              </a:xfrm>
              <a:custGeom>
                <a:avLst/>
                <a:gdLst/>
                <a:ahLst/>
                <a:cxnLst/>
                <a:rect l="l" t="t" r="r" b="b"/>
                <a:pathLst>
                  <a:path w="185737" h="185737">
                    <a:moveTo>
                      <a:pt x="0" y="92868"/>
                    </a:moveTo>
                    <a:cubicBezTo>
                      <a:pt x="0" y="144158"/>
                      <a:pt x="41579" y="185737"/>
                      <a:pt x="92868" y="185737"/>
                    </a:cubicBezTo>
                    <a:cubicBezTo>
                      <a:pt x="144158" y="185737"/>
                      <a:pt x="185737" y="144158"/>
                      <a:pt x="185737" y="92868"/>
                    </a:cubicBezTo>
                    <a:cubicBezTo>
                      <a:pt x="185737" y="41579"/>
                      <a:pt x="144158" y="0"/>
                      <a:pt x="92868" y="0"/>
                    </a:cubicBezTo>
                    <a:cubicBezTo>
                      <a:pt x="41579" y="0"/>
                      <a:pt x="0" y="41579"/>
                      <a:pt x="0" y="92868"/>
                    </a:cubicBezTo>
                  </a:path>
                </a:pathLst>
              </a:custGeom>
              <a:noFill/>
              <a:ln w="20637">
                <a:solidFill>
                  <a:srgbClr val="93A0C2"/>
                </a:solidFill>
              </a:ln>
            </p:spPr>
          </p:sp>
          <p:sp>
            <p:nvSpPr>
              <p:cNvPr id="33" name="Freeform 33"/>
              <p:cNvSpPr/>
              <p:nvPr/>
            </p:nvSpPr>
            <p:spPr>
              <a:xfrm>
                <a:off x="6514147" y="3826668"/>
                <a:ext cx="173354" cy="9525"/>
              </a:xfrm>
              <a:custGeom>
                <a:avLst/>
                <a:gdLst/>
                <a:ahLst/>
                <a:cxnLst/>
                <a:rect l="l" t="t" r="r" b="b"/>
                <a:pathLst>
                  <a:path w="173354" h="9525">
                    <a:moveTo>
                      <a:pt x="0" y="0"/>
                    </a:moveTo>
                    <a:lnTo>
                      <a:pt x="173354" y="0"/>
                    </a:lnTo>
                  </a:path>
                </a:pathLst>
              </a:custGeom>
              <a:noFill/>
              <a:ln w="20637">
                <a:solidFill>
                  <a:srgbClr val="93A0C2"/>
                </a:solidFill>
              </a:ln>
            </p:spPr>
          </p:sp>
          <p:sp>
            <p:nvSpPr>
              <p:cNvPr id="34" name="Freeform 34"/>
              <p:cNvSpPr/>
              <p:nvPr/>
            </p:nvSpPr>
            <p:spPr>
              <a:xfrm>
                <a:off x="6514147" y="3888581"/>
                <a:ext cx="173354" cy="9525"/>
              </a:xfrm>
              <a:custGeom>
                <a:avLst/>
                <a:gdLst/>
                <a:ahLst/>
                <a:cxnLst/>
                <a:rect l="l" t="t" r="r" b="b"/>
                <a:pathLst>
                  <a:path w="173354" h="9525">
                    <a:moveTo>
                      <a:pt x="0" y="0"/>
                    </a:moveTo>
                    <a:lnTo>
                      <a:pt x="173354" y="0"/>
                    </a:lnTo>
                  </a:path>
                </a:pathLst>
              </a:custGeom>
              <a:noFill/>
              <a:ln w="20637">
                <a:solidFill>
                  <a:srgbClr val="93A0C2"/>
                </a:solidFill>
              </a:ln>
            </p:spPr>
          </p:sp>
          <p:sp>
            <p:nvSpPr>
              <p:cNvPr id="35" name="Freeform 35"/>
              <p:cNvSpPr/>
              <p:nvPr/>
            </p:nvSpPr>
            <p:spPr>
              <a:xfrm>
                <a:off x="6560199" y="3764756"/>
                <a:ext cx="35466" cy="185737"/>
              </a:xfrm>
              <a:custGeom>
                <a:avLst/>
                <a:gdLst/>
                <a:ahLst/>
                <a:cxnLst/>
                <a:rect l="l" t="t" r="r" b="b"/>
                <a:pathLst>
                  <a:path w="35466" h="185737">
                    <a:moveTo>
                      <a:pt x="35466" y="0"/>
                    </a:moveTo>
                    <a:cubicBezTo>
                      <a:pt x="0" y="56833"/>
                      <a:pt x="0" y="128904"/>
                      <a:pt x="35466" y="185737"/>
                    </a:cubicBezTo>
                  </a:path>
                </a:pathLst>
              </a:custGeom>
              <a:noFill/>
              <a:ln w="20637">
                <a:solidFill>
                  <a:srgbClr val="93A0C2"/>
                </a:solidFill>
              </a:ln>
            </p:spPr>
          </p:sp>
          <p:sp>
            <p:nvSpPr>
              <p:cNvPr id="36" name="Freeform 36"/>
              <p:cNvSpPr/>
              <p:nvPr/>
            </p:nvSpPr>
            <p:spPr>
              <a:xfrm>
                <a:off x="6605984" y="3764756"/>
                <a:ext cx="35466" cy="185737"/>
              </a:xfrm>
              <a:custGeom>
                <a:avLst/>
                <a:gdLst/>
                <a:ahLst/>
                <a:cxnLst/>
                <a:rect l="l" t="t" r="r" b="b"/>
                <a:pathLst>
                  <a:path w="35466" h="185737">
                    <a:moveTo>
                      <a:pt x="0" y="0"/>
                    </a:moveTo>
                    <a:cubicBezTo>
                      <a:pt x="35466" y="56833"/>
                      <a:pt x="35466" y="128904"/>
                      <a:pt x="0" y="185737"/>
                    </a:cubicBezTo>
                  </a:path>
                </a:pathLst>
              </a:custGeom>
              <a:noFill/>
              <a:ln w="20637">
                <a:solidFill>
                  <a:srgbClr val="93A0C2"/>
                </a:solidFill>
              </a:ln>
            </p:spPr>
          </p:sp>
        </p:grpSp>
      </p:grpSp>
      <p:grpSp>
        <p:nvGrpSpPr>
          <p:cNvPr id="48" name="Group 48"/>
          <p:cNvGrpSpPr/>
          <p:nvPr/>
        </p:nvGrpSpPr>
        <p:grpSpPr>
          <a:xfrm>
            <a:off x="685800" y="4533900"/>
            <a:ext cx="10820400" cy="1447800"/>
            <a:chOff x="685800" y="4533900"/>
            <a:chExt cx="10820400" cy="1447800"/>
          </a:xfrm>
        </p:grpSpPr>
        <p:sp>
          <p:nvSpPr>
            <p:cNvPr id="39" name="Rectangle 39"/>
            <p:cNvSpPr/>
            <p:nvPr/>
          </p:nvSpPr>
          <p:spPr>
            <a:xfrm>
              <a:off x="685800" y="4533900"/>
              <a:ext cx="10820400" cy="1447800"/>
            </a:xfrm>
            <a:prstGeom prst="roundRect">
              <a:avLst>
                <a:gd name="adj" fmla="val 10526"/>
              </a:avLst>
            </a:prstGeom>
            <a:solidFill>
              <a:srgbClr val="2A1A16"/>
            </a:solidFill>
            <a:ln w="9525">
              <a:solidFill>
                <a:schemeClr val="accent6"/>
              </a:solidFill>
            </a:ln>
          </p:spPr>
        </p:sp>
        <p:grpSp>
          <p:nvGrpSpPr>
            <p:cNvPr id="43" name="Group 43"/>
            <p:cNvGrpSpPr/>
            <p:nvPr/>
          </p:nvGrpSpPr>
          <p:grpSpPr>
            <a:xfrm>
              <a:off x="975299" y="4775213"/>
              <a:ext cx="240143" cy="206314"/>
              <a:chOff x="975299" y="4775213"/>
              <a:chExt cx="240143" cy="206314"/>
            </a:xfrm>
          </p:grpSpPr>
          <p:sp>
            <p:nvSpPr>
              <p:cNvPr id="40" name="Freeform 40"/>
              <p:cNvSpPr/>
              <p:nvPr/>
            </p:nvSpPr>
            <p:spPr>
              <a:xfrm>
                <a:off x="1095375" y="4850606"/>
                <a:ext cx="9525" cy="47625"/>
              </a:xfrm>
              <a:custGeom>
                <a:avLst/>
                <a:gdLst/>
                <a:ahLst/>
                <a:cxnLst/>
                <a:rect l="l" t="t" r="r" b="b"/>
                <a:pathLst>
                  <a:path w="9525" h="47625">
                    <a:moveTo>
                      <a:pt x="0" y="0"/>
                    </a:moveTo>
                    <a:lnTo>
                      <a:pt x="0" y="47625"/>
                    </a:lnTo>
                  </a:path>
                </a:pathLst>
              </a:custGeom>
              <a:noFill/>
              <a:ln w="23812">
                <a:solidFill>
                  <a:schemeClr val="accent6"/>
                </a:solidFill>
              </a:ln>
            </p:spPr>
          </p:sp>
          <p:sp>
            <p:nvSpPr>
              <p:cNvPr id="41" name="Freeform 41"/>
              <p:cNvSpPr/>
              <p:nvPr/>
            </p:nvSpPr>
            <p:spPr>
              <a:xfrm>
                <a:off x="975299" y="4775213"/>
                <a:ext cx="240143" cy="206314"/>
              </a:xfrm>
              <a:custGeom>
                <a:avLst/>
                <a:gdLst/>
                <a:ahLst/>
                <a:cxnLst/>
                <a:rect l="l" t="t" r="r" b="b"/>
                <a:pathLst>
                  <a:path w="240143" h="206314">
                    <a:moveTo>
                      <a:pt x="100585" y="10992"/>
                    </a:moveTo>
                    <a:lnTo>
                      <a:pt x="4073" y="172131"/>
                    </a:lnTo>
                    <a:cubicBezTo>
                      <a:pt x="25" y="179142"/>
                      <a:pt x="0" y="187775"/>
                      <a:pt x="4008" y="194810"/>
                    </a:cubicBezTo>
                    <a:cubicBezTo>
                      <a:pt x="8017" y="201844"/>
                      <a:pt x="15456" y="206223"/>
                      <a:pt x="23552" y="206314"/>
                    </a:cubicBezTo>
                    <a:lnTo>
                      <a:pt x="216600" y="206314"/>
                    </a:lnTo>
                    <a:cubicBezTo>
                      <a:pt x="224692" y="206221"/>
                      <a:pt x="232127" y="201843"/>
                      <a:pt x="236135" y="194813"/>
                    </a:cubicBezTo>
                    <a:cubicBezTo>
                      <a:pt x="240143" y="187782"/>
                      <a:pt x="240121" y="179154"/>
                      <a:pt x="236078" y="172143"/>
                    </a:cubicBezTo>
                    <a:lnTo>
                      <a:pt x="139566" y="10980"/>
                    </a:lnTo>
                    <a:cubicBezTo>
                      <a:pt x="135437" y="4164"/>
                      <a:pt x="128046" y="0"/>
                      <a:pt x="120076" y="0"/>
                    </a:cubicBezTo>
                    <a:cubicBezTo>
                      <a:pt x="112106" y="0"/>
                      <a:pt x="104715" y="4164"/>
                      <a:pt x="100585" y="10980"/>
                    </a:cubicBezTo>
                  </a:path>
                </a:pathLst>
              </a:custGeom>
              <a:noFill/>
              <a:ln w="23812">
                <a:solidFill>
                  <a:schemeClr val="accent6"/>
                </a:solidFill>
              </a:ln>
            </p:spPr>
          </p:sp>
          <p:sp>
            <p:nvSpPr>
              <p:cNvPr id="42" name="Freeform 42"/>
              <p:cNvSpPr/>
              <p:nvPr/>
            </p:nvSpPr>
            <p:spPr>
              <a:xfrm>
                <a:off x="1095375" y="4933950"/>
                <a:ext cx="9525" cy="9525"/>
              </a:xfrm>
              <a:custGeom>
                <a:avLst/>
                <a:gdLst/>
                <a:ahLst/>
                <a:cxnLst/>
                <a:rect l="l" t="t" r="r" b="b"/>
                <a:pathLst>
                  <a:path w="9525" h="9525">
                    <a:moveTo>
                      <a:pt x="0" y="0"/>
                    </a:moveTo>
                    <a:lnTo>
                      <a:pt x="119" y="0"/>
                    </a:lnTo>
                  </a:path>
                </a:pathLst>
              </a:custGeom>
              <a:noFill/>
              <a:ln w="23812">
                <a:solidFill>
                  <a:schemeClr val="accent6"/>
                </a:solidFill>
              </a:ln>
            </p:spPr>
          </p:sp>
        </p:grpSp>
        <p:sp>
          <p:nvSpPr>
            <p:cNvPr id="44" name="TextBox 44"/>
            <p:cNvSpPr txBox="1"/>
            <p:nvPr/>
          </p:nvSpPr>
          <p:spPr>
            <a:xfrm>
              <a:off x="1421511" y="4742021"/>
              <a:ext cx="4232472" cy="278702"/>
            </a:xfrm>
            <a:prstGeom prst="rect">
              <a:avLst/>
            </a:prstGeom>
            <a:noFill/>
            <a:ln>
              <a:noFill/>
            </a:ln>
          </p:spPr>
          <p:txBody>
            <a:bodyPr wrap="none" lIns="0" tIns="0" rIns="0" bIns="0" anchor="t" anchorCtr="0">
              <a:spAutoFit/>
            </a:bodyPr>
            <a:lstStyle/>
            <a:p>
              <a:pPr algn="l"/>
              <a:r>
                <a:rPr lang="en" sz="1420" b="1" dirty="0">
                  <a:solidFill>
                    <a:schemeClr val="accent6"/>
                  </a:solidFill>
                  <a:latin typeface="+mn-lt"/>
                  <a:ea typeface="+mn-ea"/>
                  <a:cs typeface="+mn-cs"/>
                </a:rPr>
                <a:t>Myth: ad spend does not make AI know you.</a:t>
              </a:r>
            </a:p>
          </p:txBody>
        </p:sp>
        <p:sp>
          <p:nvSpPr>
            <p:cNvPr id="45" name="TextBox 45"/>
            <p:cNvSpPr txBox="1"/>
            <p:nvPr/>
          </p:nvSpPr>
          <p:spPr>
            <a:xfrm>
              <a:off x="945642" y="5112068"/>
              <a:ext cx="6184507" cy="264033"/>
            </a:xfrm>
            <a:prstGeom prst="rect">
              <a:avLst/>
            </a:prstGeom>
            <a:noFill/>
            <a:ln>
              <a:noFill/>
            </a:ln>
          </p:spPr>
          <p:txBody>
            <a:bodyPr wrap="none" lIns="0" tIns="0" rIns="0" bIns="0" anchor="t" anchorCtr="0">
              <a:spAutoFit/>
            </a:bodyPr>
            <a:lstStyle/>
            <a:p>
              <a:pPr algn="l"/>
              <a:r>
                <a:rPr lang="en" sz="1350" dirty="0">
                  <a:solidFill>
                    <a:schemeClr val="dk1"/>
                  </a:solidFill>
                  <a:latin typeface="+mn-lt"/>
                  <a:ea typeface="+mn-ea"/>
                  <a:cs typeface="+mn-cs"/>
                </a:rPr>
                <a:t>You must leave real, indexable data on the web — or AI may hallucinate</a:t>
              </a:r>
            </a:p>
          </p:txBody>
        </p:sp>
        <p:sp>
          <p:nvSpPr>
            <p:cNvPr id="46" name="TextBox 46"/>
            <p:cNvSpPr txBox="1"/>
            <p:nvPr/>
          </p:nvSpPr>
          <p:spPr>
            <a:xfrm>
              <a:off x="945642" y="5359718"/>
              <a:ext cx="6138253" cy="264033"/>
            </a:xfrm>
            <a:prstGeom prst="rect">
              <a:avLst/>
            </a:prstGeom>
            <a:noFill/>
            <a:ln>
              <a:noFill/>
            </a:ln>
          </p:spPr>
          <p:txBody>
            <a:bodyPr wrap="none" lIns="0" tIns="0" rIns="0" bIns="0" anchor="t" anchorCtr="0">
              <a:spAutoFit/>
            </a:bodyPr>
            <a:lstStyle/>
            <a:p>
              <a:pPr algn="l"/>
              <a:r>
                <a:rPr lang="en" sz="1350" dirty="0">
                  <a:solidFill>
                    <a:schemeClr val="dk1"/>
                  </a:solidFill>
                  <a:latin typeface="+mn-lt"/>
                  <a:ea typeface="+mn-ea"/>
                  <a:cs typeface="+mn-cs"/>
                </a:rPr>
                <a:t>about you, or even borrow a competitor’s negative press about you.</a:t>
              </a:r>
            </a:p>
          </p:txBody>
        </p:sp>
        <p:sp>
          <p:nvSpPr>
            <p:cNvPr id="47" name="TextBox 47"/>
            <p:cNvSpPr txBox="1"/>
            <p:nvPr/>
          </p:nvSpPr>
          <p:spPr>
            <a:xfrm>
              <a:off x="946404" y="5661660"/>
              <a:ext cx="4927886" cy="234696"/>
            </a:xfrm>
            <a:prstGeom prst="rect">
              <a:avLst/>
            </a:prstGeom>
            <a:noFill/>
            <a:ln>
              <a:noFill/>
            </a:ln>
          </p:spPr>
          <p:txBody>
            <a:bodyPr wrap="none" lIns="0" tIns="0" rIns="0" bIns="0" anchor="t" anchorCtr="0">
              <a:spAutoFit/>
            </a:bodyPr>
            <a:lstStyle/>
            <a:p>
              <a:pPr algn="l"/>
              <a:r>
                <a:rPr lang="en" sz="1200" dirty="0">
                  <a:solidFill>
                    <a:srgbClr val="93A0C2"/>
                  </a:solidFill>
                  <a:latin typeface="+mn-lt"/>
                  <a:ea typeface="+mn-ea"/>
                  <a:cs typeface="+mn-cs"/>
                </a:rPr>
                <a:t>Clear both conditions before investing heavily in GEO content.</a:t>
              </a:r>
            </a:p>
          </p:txBody>
        </p:sp>
      </p:grpSp>
      <p:grpSp>
        <p:nvGrpSpPr>
          <p:cNvPr id="52" name="Group 52"/>
          <p:cNvGrpSpPr/>
          <p:nvPr/>
        </p:nvGrpSpPr>
        <p:grpSpPr>
          <a:xfrm>
            <a:off x="680466" y="6248400"/>
            <a:ext cx="10831068" cy="415861"/>
            <a:chOff x="680466" y="6248400"/>
            <a:chExt cx="10831068" cy="415861"/>
          </a:xfrm>
        </p:grpSpPr>
        <p:sp>
          <p:nvSpPr>
            <p:cNvPr id="49" name="Line 49"/>
            <p:cNvSpPr/>
            <p:nvPr/>
          </p:nvSpPr>
          <p:spPr>
            <a:xfrm>
              <a:off x="685800" y="6248400"/>
              <a:ext cx="10820400" cy="9525"/>
            </a:xfrm>
            <a:custGeom>
              <a:avLst/>
              <a:gdLst/>
              <a:ahLst/>
              <a:cxnLst/>
              <a:rect l="l" t="t" r="r" b="b"/>
              <a:pathLst>
                <a:path w="10820400" h="9525">
                  <a:moveTo>
                    <a:pt x="0" y="0"/>
                  </a:moveTo>
                  <a:lnTo>
                    <a:pt x="10820400" y="0"/>
                  </a:lnTo>
                </a:path>
              </a:pathLst>
            </a:custGeom>
            <a:noFill/>
            <a:ln w="9525">
              <a:solidFill>
                <a:srgbClr val="26314D"/>
              </a:solidFill>
            </a:ln>
          </p:spPr>
        </p:sp>
        <p:sp>
          <p:nvSpPr>
            <p:cNvPr id="50" name="TextBox 50"/>
            <p:cNvSpPr txBox="1"/>
            <p:nvPr/>
          </p:nvSpPr>
          <p:spPr>
            <a:xfrm>
              <a:off x="680466" y="6458902"/>
              <a:ext cx="3667158" cy="205359"/>
            </a:xfrm>
            <a:prstGeom prst="rect">
              <a:avLst/>
            </a:prstGeom>
            <a:noFill/>
            <a:ln>
              <a:noFill/>
            </a:ln>
          </p:spPr>
          <p:txBody>
            <a:bodyPr wrap="none" lIns="0" tIns="0" rIns="0" bIns="0" anchor="t" anchorCtr="0">
              <a:spAutoFit/>
            </a:bodyPr>
            <a:lstStyle/>
            <a:p>
              <a:pPr algn="l"/>
              <a:r>
                <a:rPr lang="en" sz="1050" dirty="0">
                  <a:solidFill>
                    <a:srgbClr val="93A0C2"/>
                  </a:solidFill>
                  <a:latin typeface="+mn-lt"/>
                  <a:ea typeface="+mn-ea"/>
                  <a:cs typeface="+mn-cs"/>
                </a:rPr>
                <a:t>GEO From Zero to One · Part 3: Is GEO Right for You</a:t>
              </a:r>
            </a:p>
          </p:txBody>
        </p:sp>
        <p:sp>
          <p:nvSpPr>
            <p:cNvPr id="51" name="TextBox 51"/>
            <p:cNvSpPr txBox="1"/>
            <p:nvPr/>
          </p:nvSpPr>
          <p:spPr>
            <a:xfrm>
              <a:off x="11027340" y="6458902"/>
              <a:ext cx="484194" cy="205359"/>
            </a:xfrm>
            <a:prstGeom prst="rect">
              <a:avLst/>
            </a:prstGeom>
            <a:noFill/>
            <a:ln>
              <a:noFill/>
            </a:ln>
          </p:spPr>
          <p:txBody>
            <a:bodyPr wrap="none" lIns="0" tIns="0" rIns="0" bIns="0" anchor="t" anchorCtr="0">
              <a:spAutoFit/>
            </a:bodyPr>
            <a:lstStyle/>
            <a:p>
              <a:pPr algn="r"/>
              <a:r>
                <a:rPr lang="en" sz="1050" dirty="0">
                  <a:solidFill>
                    <a:srgbClr val="93A0C2"/>
                  </a:solidFill>
                  <a:latin typeface="+mn-lt"/>
                  <a:ea typeface="+mn-ea"/>
                  <a:cs typeface="+mn-cs"/>
                </a:rPr>
                <a:t>06 / 14</a:t>
              </a:r>
            </a:p>
          </p:txBody>
        </p:sp>
      </p:gr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669036" y="556260"/>
            <a:ext cx="7547095" cy="894969"/>
            <a:chOff x="669036" y="556260"/>
            <a:chExt cx="7547095" cy="894969"/>
          </a:xfrm>
        </p:grpSpPr>
        <p:sp>
          <p:nvSpPr>
            <p:cNvPr id="2" name="TextBox 2"/>
            <p:cNvSpPr txBox="1"/>
            <p:nvPr/>
          </p:nvSpPr>
          <p:spPr>
            <a:xfrm>
              <a:off x="679704" y="556260"/>
              <a:ext cx="1562039" cy="234696"/>
            </a:xfrm>
            <a:prstGeom prst="rect">
              <a:avLst/>
            </a:prstGeom>
            <a:noFill/>
            <a:ln>
              <a:noFill/>
            </a:ln>
          </p:spPr>
          <p:txBody>
            <a:bodyPr wrap="none" lIns="0" tIns="0" rIns="0" bIns="0" anchor="t" anchorCtr="0">
              <a:spAutoFit/>
            </a:bodyPr>
            <a:lstStyle/>
            <a:p>
              <a:pPr algn="l"/>
              <a:r>
                <a:rPr lang="en" sz="1200" b="1" spc="150" dirty="0">
                  <a:solidFill>
                    <a:srgbClr val="93A0C2"/>
                  </a:solidFill>
                  <a:latin typeface="+mn-lt"/>
                  <a:ea typeface="+mn-ea"/>
                  <a:cs typeface="+mn-cs"/>
                </a:rPr>
                <a:t>HOW AI DECIDES</a:t>
              </a:r>
            </a:p>
          </p:txBody>
        </p:sp>
        <p:sp>
          <p:nvSpPr>
            <p:cNvPr id="3" name="TextBox 3"/>
            <p:cNvSpPr txBox="1"/>
            <p:nvPr/>
          </p:nvSpPr>
          <p:spPr>
            <a:xfrm>
              <a:off x="669036" y="805815"/>
              <a:ext cx="7547095" cy="645414"/>
            </a:xfrm>
            <a:prstGeom prst="rect">
              <a:avLst/>
            </a:prstGeom>
            <a:noFill/>
            <a:ln>
              <a:noFill/>
            </a:ln>
          </p:spPr>
          <p:txBody>
            <a:bodyPr wrap="none" lIns="0" tIns="0" rIns="0" bIns="0" anchor="t" anchorCtr="0">
              <a:spAutoFit/>
            </a:bodyPr>
            <a:lstStyle/>
            <a:p>
              <a:pPr algn="l"/>
              <a:r>
                <a:rPr lang="en" sz="3300" b="1" dirty="0">
                  <a:solidFill>
                    <a:schemeClr val="dk1"/>
                  </a:solidFill>
                  <a:latin typeface="+mj-lt"/>
                  <a:ea typeface="+mj-ea"/>
                  <a:cs typeface="+mj-cs"/>
                </a:rPr>
                <a:t>How AI Decides to Recommend You</a:t>
              </a:r>
            </a:p>
          </p:txBody>
        </p:sp>
      </p:grpSp>
      <p:grpSp>
        <p:nvGrpSpPr>
          <p:cNvPr id="12" name="Group 12"/>
          <p:cNvGrpSpPr/>
          <p:nvPr/>
        </p:nvGrpSpPr>
        <p:grpSpPr>
          <a:xfrm>
            <a:off x="685800" y="1371600"/>
            <a:ext cx="10820400" cy="762000"/>
            <a:chOff x="685800" y="1371600"/>
            <a:chExt cx="10820400" cy="762000"/>
          </a:xfrm>
        </p:grpSpPr>
        <p:sp>
          <p:nvSpPr>
            <p:cNvPr id="5" name="Rectangle 5"/>
            <p:cNvSpPr/>
            <p:nvPr/>
          </p:nvSpPr>
          <p:spPr>
            <a:xfrm>
              <a:off x="685800" y="1371600"/>
              <a:ext cx="5143500" cy="762000"/>
            </a:xfrm>
            <a:prstGeom prst="roundRect">
              <a:avLst>
                <a:gd name="adj" fmla="val 17500"/>
              </a:avLst>
            </a:prstGeom>
            <a:solidFill>
              <a:schemeClr val="accent5"/>
            </a:solidFill>
            <a:ln w="9525">
              <a:solidFill>
                <a:schemeClr val="accent1"/>
              </a:solidFill>
            </a:ln>
          </p:spPr>
        </p:sp>
        <p:sp>
          <p:nvSpPr>
            <p:cNvPr id="6" name="TextBox 6"/>
            <p:cNvSpPr txBox="1"/>
            <p:nvPr/>
          </p:nvSpPr>
          <p:spPr>
            <a:xfrm>
              <a:off x="907923" y="1500664"/>
              <a:ext cx="1714372" cy="249364"/>
            </a:xfrm>
            <a:prstGeom prst="rect">
              <a:avLst/>
            </a:prstGeom>
            <a:noFill/>
            <a:ln>
              <a:noFill/>
            </a:ln>
          </p:spPr>
          <p:txBody>
            <a:bodyPr wrap="none" lIns="0" tIns="0" rIns="0" bIns="0" anchor="t" anchorCtr="0">
              <a:spAutoFit/>
            </a:bodyPr>
            <a:lstStyle/>
            <a:p>
              <a:pPr algn="l"/>
              <a:r>
                <a:rPr lang="en" sz="1280" b="1" dirty="0">
                  <a:solidFill>
                    <a:schemeClr val="accent1"/>
                  </a:solidFill>
                  <a:latin typeface="+mn-lt"/>
                  <a:ea typeface="+mn-ea"/>
                  <a:cs typeface="+mn-cs"/>
                </a:rPr>
                <a:t>STEP 1 — RETRIEVAL</a:t>
              </a:r>
            </a:p>
          </p:txBody>
        </p:sp>
        <p:sp>
          <p:nvSpPr>
            <p:cNvPr id="7" name="TextBox 7"/>
            <p:cNvSpPr txBox="1"/>
            <p:nvPr/>
          </p:nvSpPr>
          <p:spPr>
            <a:xfrm>
              <a:off x="908304" y="1756410"/>
              <a:ext cx="4635151" cy="234696"/>
            </a:xfrm>
            <a:prstGeom prst="rect">
              <a:avLst/>
            </a:prstGeom>
            <a:noFill/>
            <a:ln>
              <a:noFill/>
            </a:ln>
          </p:spPr>
          <p:txBody>
            <a:bodyPr wrap="none" lIns="0" tIns="0" rIns="0" bIns="0" anchor="t" anchorCtr="0">
              <a:spAutoFit/>
            </a:bodyPr>
            <a:lstStyle/>
            <a:p>
              <a:pPr algn="l"/>
              <a:r>
                <a:rPr lang="en" sz="1200" dirty="0">
                  <a:solidFill>
                    <a:srgbClr val="93A0C2"/>
                  </a:solidFill>
                  <a:latin typeface="+mn-lt"/>
                  <a:ea typeface="+mn-ea"/>
                  <a:cs typeface="+mn-cs"/>
                </a:rPr>
                <a:t>AI searches the connected web and pulls relevant content.</a:t>
              </a:r>
            </a:p>
          </p:txBody>
        </p:sp>
        <p:sp>
          <p:nvSpPr>
            <p:cNvPr id="8" name="Freeform 8"/>
            <p:cNvSpPr/>
            <p:nvPr/>
          </p:nvSpPr>
          <p:spPr>
            <a:xfrm>
              <a:off x="5994400" y="1670050"/>
              <a:ext cx="203199" cy="215899"/>
            </a:xfrm>
            <a:custGeom>
              <a:avLst/>
              <a:gdLst/>
              <a:ahLst/>
              <a:cxnLst/>
              <a:rect l="l" t="t" r="r" b="b"/>
              <a:pathLst>
                <a:path w="203199" h="215899">
                  <a:moveTo>
                    <a:pt x="0" y="0"/>
                  </a:moveTo>
                  <a:lnTo>
                    <a:pt x="203199" y="0"/>
                  </a:lnTo>
                  <a:lnTo>
                    <a:pt x="203199" y="27584"/>
                  </a:lnTo>
                  <a:cubicBezTo>
                    <a:pt x="203198" y="34320"/>
                    <a:pt x="200521" y="40780"/>
                    <a:pt x="195757" y="45542"/>
                  </a:cubicBezTo>
                  <a:lnTo>
                    <a:pt x="139700" y="101600"/>
                  </a:lnTo>
                  <a:lnTo>
                    <a:pt x="139700" y="190500"/>
                  </a:lnTo>
                  <a:lnTo>
                    <a:pt x="63500" y="215899"/>
                  </a:lnTo>
                  <a:lnTo>
                    <a:pt x="63500" y="107950"/>
                  </a:lnTo>
                  <a:lnTo>
                    <a:pt x="6604" y="45364"/>
                  </a:lnTo>
                  <a:cubicBezTo>
                    <a:pt x="2355" y="40690"/>
                    <a:pt x="1" y="34600"/>
                    <a:pt x="0" y="28283"/>
                  </a:cubicBezTo>
                  <a:lnTo>
                    <a:pt x="0" y="0"/>
                  </a:lnTo>
                </a:path>
              </a:pathLst>
            </a:custGeom>
            <a:noFill/>
            <a:ln w="25400">
              <a:solidFill>
                <a:srgbClr val="93A0C2"/>
              </a:solidFill>
            </a:ln>
          </p:spPr>
        </p:sp>
        <p:sp>
          <p:nvSpPr>
            <p:cNvPr id="9" name="Rectangle 9"/>
            <p:cNvSpPr/>
            <p:nvPr/>
          </p:nvSpPr>
          <p:spPr>
            <a:xfrm>
              <a:off x="6362700" y="1371600"/>
              <a:ext cx="5143500" cy="762000"/>
            </a:xfrm>
            <a:prstGeom prst="roundRect">
              <a:avLst>
                <a:gd name="adj" fmla="val 17500"/>
              </a:avLst>
            </a:prstGeom>
            <a:solidFill>
              <a:srgbClr val="152036"/>
            </a:solidFill>
            <a:ln w="14288">
              <a:solidFill>
                <a:schemeClr val="accent2"/>
              </a:solidFill>
            </a:ln>
          </p:spPr>
        </p:sp>
        <p:sp>
          <p:nvSpPr>
            <p:cNvPr id="10" name="TextBox 10"/>
            <p:cNvSpPr txBox="1"/>
            <p:nvPr/>
          </p:nvSpPr>
          <p:spPr>
            <a:xfrm>
              <a:off x="6584823" y="1500664"/>
              <a:ext cx="1857750" cy="249364"/>
            </a:xfrm>
            <a:prstGeom prst="rect">
              <a:avLst/>
            </a:prstGeom>
            <a:noFill/>
            <a:ln>
              <a:noFill/>
            </a:ln>
          </p:spPr>
          <p:txBody>
            <a:bodyPr wrap="none" lIns="0" tIns="0" rIns="0" bIns="0" anchor="t" anchorCtr="0">
              <a:spAutoFit/>
            </a:bodyPr>
            <a:lstStyle/>
            <a:p>
              <a:pPr algn="l"/>
              <a:r>
                <a:rPr lang="en" sz="1280" b="1" dirty="0">
                  <a:solidFill>
                    <a:schemeClr val="accent2"/>
                  </a:solidFill>
                  <a:latin typeface="+mn-lt"/>
                  <a:ea typeface="+mn-ea"/>
                  <a:cs typeface="+mn-cs"/>
                </a:rPr>
                <a:t>STEP 2 — GENERATION</a:t>
              </a:r>
            </a:p>
          </p:txBody>
        </p:sp>
        <p:sp>
          <p:nvSpPr>
            <p:cNvPr id="11" name="TextBox 11"/>
            <p:cNvSpPr txBox="1"/>
            <p:nvPr/>
          </p:nvSpPr>
          <p:spPr>
            <a:xfrm>
              <a:off x="6585204" y="1756410"/>
              <a:ext cx="4651818" cy="234696"/>
            </a:xfrm>
            <a:prstGeom prst="rect">
              <a:avLst/>
            </a:prstGeom>
            <a:noFill/>
            <a:ln>
              <a:noFill/>
            </a:ln>
          </p:spPr>
          <p:txBody>
            <a:bodyPr wrap="none" lIns="0" tIns="0" rIns="0" bIns="0" anchor="t" anchorCtr="0">
              <a:spAutoFit/>
            </a:bodyPr>
            <a:lstStyle/>
            <a:p>
              <a:pPr algn="l"/>
              <a:r>
                <a:rPr lang="en" sz="1200" dirty="0">
                  <a:solidFill>
                    <a:schemeClr val="dk1"/>
                  </a:solidFill>
                  <a:latin typeface="+mn-lt"/>
                  <a:ea typeface="+mn-ea"/>
                  <a:cs typeface="+mn-cs"/>
                </a:rPr>
                <a:t>AI extracts facts and writes the answer in its own words.</a:t>
              </a:r>
            </a:p>
          </p:txBody>
        </p:sp>
      </p:grpSp>
      <p:grpSp>
        <p:nvGrpSpPr>
          <p:cNvPr id="14" name="Group 14"/>
          <p:cNvGrpSpPr/>
          <p:nvPr/>
        </p:nvGrpSpPr>
        <p:grpSpPr>
          <a:xfrm>
            <a:off x="679323" y="2434114"/>
            <a:ext cx="8056633" cy="249364"/>
            <a:chOff x="679323" y="2434114"/>
            <a:chExt cx="8056633" cy="249364"/>
          </a:xfrm>
        </p:grpSpPr>
        <p:sp>
          <p:nvSpPr>
            <p:cNvPr id="13" name="TextBox 13"/>
            <p:cNvSpPr txBox="1"/>
            <p:nvPr/>
          </p:nvSpPr>
          <p:spPr>
            <a:xfrm>
              <a:off x="679323" y="2434114"/>
              <a:ext cx="8056633" cy="249364"/>
            </a:xfrm>
            <a:prstGeom prst="rect">
              <a:avLst/>
            </a:prstGeom>
            <a:noFill/>
            <a:ln>
              <a:noFill/>
            </a:ln>
          </p:spPr>
          <p:txBody>
            <a:bodyPr wrap="none" lIns="0" tIns="0" rIns="0" bIns="0" anchor="t" anchorCtr="0">
              <a:spAutoFit/>
            </a:bodyPr>
            <a:lstStyle/>
            <a:p>
              <a:pPr algn="l"/>
              <a:r>
                <a:rPr lang="en" sz="1280" b="1" dirty="0">
                  <a:solidFill>
                    <a:srgbClr val="93A0C2"/>
                  </a:solidFill>
                  <a:latin typeface="+mn-lt"/>
                  <a:ea typeface="+mn-ea"/>
                  <a:cs typeface="+mn-cs"/>
                </a:rPr>
                <a:t>Not retrieved, or too messy to extract? You cannot appear. A three-layer funnel decides:</a:t>
              </a:r>
            </a:p>
          </p:txBody>
        </p:sp>
      </p:grpSp>
      <p:grpSp>
        <p:nvGrpSpPr>
          <p:cNvPr id="46" name="Group 46"/>
          <p:cNvGrpSpPr/>
          <p:nvPr/>
        </p:nvGrpSpPr>
        <p:grpSpPr>
          <a:xfrm>
            <a:off x="685800" y="2743200"/>
            <a:ext cx="10820400" cy="1809750"/>
            <a:chOff x="685800" y="2743200"/>
            <a:chExt cx="10820400" cy="1809750"/>
          </a:xfrm>
        </p:grpSpPr>
        <p:sp>
          <p:nvSpPr>
            <p:cNvPr id="15" name="Rectangle 15"/>
            <p:cNvSpPr/>
            <p:nvPr/>
          </p:nvSpPr>
          <p:spPr>
            <a:xfrm>
              <a:off x="685800" y="2743200"/>
              <a:ext cx="3352800" cy="1809750"/>
            </a:xfrm>
            <a:prstGeom prst="roundRect">
              <a:avLst>
                <a:gd name="adj" fmla="val 8421"/>
              </a:avLst>
            </a:prstGeom>
            <a:solidFill>
              <a:schemeClr val="accent5"/>
            </a:solidFill>
            <a:ln w="9525">
              <a:solidFill>
                <a:srgbClr val="26314D"/>
              </a:solidFill>
            </a:ln>
          </p:spPr>
        </p:sp>
        <p:grpSp>
          <p:nvGrpSpPr>
            <p:cNvPr id="18" name="Group 18"/>
            <p:cNvGrpSpPr/>
            <p:nvPr/>
          </p:nvGrpSpPr>
          <p:grpSpPr>
            <a:xfrm>
              <a:off x="988219" y="2988469"/>
              <a:ext cx="214313" cy="214313"/>
              <a:chOff x="988219" y="2988469"/>
              <a:chExt cx="214313" cy="214313"/>
            </a:xfrm>
          </p:grpSpPr>
          <p:sp>
            <p:nvSpPr>
              <p:cNvPr id="16" name="Freeform 16"/>
              <p:cNvSpPr/>
              <p:nvPr/>
            </p:nvSpPr>
            <p:spPr>
              <a:xfrm>
                <a:off x="988219" y="2988469"/>
                <a:ext cx="166688" cy="166688"/>
              </a:xfrm>
              <a:custGeom>
                <a:avLst/>
                <a:gdLst/>
                <a:ahLst/>
                <a:cxnLst/>
                <a:rect l="l" t="t" r="r" b="b"/>
                <a:pathLst>
                  <a:path w="166688" h="166688">
                    <a:moveTo>
                      <a:pt x="0" y="83344"/>
                    </a:moveTo>
                    <a:cubicBezTo>
                      <a:pt x="0" y="129373"/>
                      <a:pt x="37314" y="166688"/>
                      <a:pt x="83344" y="166688"/>
                    </a:cubicBezTo>
                    <a:cubicBezTo>
                      <a:pt x="129373" y="166688"/>
                      <a:pt x="166688" y="129373"/>
                      <a:pt x="166688" y="83344"/>
                    </a:cubicBezTo>
                    <a:cubicBezTo>
                      <a:pt x="166688" y="37314"/>
                      <a:pt x="129373" y="0"/>
                      <a:pt x="83344" y="0"/>
                    </a:cubicBezTo>
                    <a:cubicBezTo>
                      <a:pt x="37314" y="0"/>
                      <a:pt x="0" y="37314"/>
                      <a:pt x="0" y="83344"/>
                    </a:cubicBezTo>
                  </a:path>
                </a:pathLst>
              </a:custGeom>
              <a:noFill/>
              <a:ln w="23812">
                <a:solidFill>
                  <a:schemeClr val="accent1"/>
                </a:solidFill>
              </a:ln>
            </p:spPr>
          </p:sp>
          <p:sp>
            <p:nvSpPr>
              <p:cNvPr id="17" name="Freeform 17"/>
              <p:cNvSpPr/>
              <p:nvPr/>
            </p:nvSpPr>
            <p:spPr>
              <a:xfrm>
                <a:off x="1131094" y="3131344"/>
                <a:ext cx="71438" cy="71438"/>
              </a:xfrm>
              <a:custGeom>
                <a:avLst/>
                <a:gdLst/>
                <a:ahLst/>
                <a:cxnLst/>
                <a:rect l="l" t="t" r="r" b="b"/>
                <a:pathLst>
                  <a:path w="71438" h="71438">
                    <a:moveTo>
                      <a:pt x="71438" y="71438"/>
                    </a:moveTo>
                    <a:lnTo>
                      <a:pt x="0" y="0"/>
                    </a:lnTo>
                  </a:path>
                </a:pathLst>
              </a:custGeom>
              <a:noFill/>
              <a:ln w="23812">
                <a:solidFill>
                  <a:schemeClr val="accent1"/>
                </a:solidFill>
              </a:ln>
            </p:spPr>
          </p:sp>
        </p:grpSp>
        <p:sp>
          <p:nvSpPr>
            <p:cNvPr id="19" name="TextBox 19"/>
            <p:cNvSpPr txBox="1"/>
            <p:nvPr/>
          </p:nvSpPr>
          <p:spPr>
            <a:xfrm>
              <a:off x="1383792" y="3016568"/>
              <a:ext cx="1032238" cy="264033"/>
            </a:xfrm>
            <a:prstGeom prst="rect">
              <a:avLst/>
            </a:prstGeom>
            <a:noFill/>
            <a:ln>
              <a:noFill/>
            </a:ln>
          </p:spPr>
          <p:txBody>
            <a:bodyPr wrap="none" lIns="0" tIns="0" rIns="0" bIns="0" anchor="t" anchorCtr="0">
              <a:spAutoFit/>
            </a:bodyPr>
            <a:lstStyle/>
            <a:p>
              <a:pPr algn="l"/>
              <a:r>
                <a:rPr lang="en" sz="1350" b="1" dirty="0">
                  <a:solidFill>
                    <a:schemeClr val="dk1"/>
                  </a:solidFill>
                  <a:latin typeface="+mn-lt"/>
                  <a:ea typeface="+mn-ea"/>
                  <a:cs typeface="+mn-cs"/>
                </a:rPr>
                <a:t>1. Findable</a:t>
              </a:r>
            </a:p>
          </p:txBody>
        </p:sp>
        <p:sp>
          <p:nvSpPr>
            <p:cNvPr id="20" name="TextBox 20"/>
            <p:cNvSpPr txBox="1"/>
            <p:nvPr/>
          </p:nvSpPr>
          <p:spPr>
            <a:xfrm>
              <a:off x="946785" y="3345656"/>
              <a:ext cx="2200397" cy="220028"/>
            </a:xfrm>
            <a:prstGeom prst="rect">
              <a:avLst/>
            </a:prstGeom>
            <a:noFill/>
            <a:ln>
              <a:noFill/>
            </a:ln>
          </p:spPr>
          <p:txBody>
            <a:bodyPr wrap="none" lIns="0" tIns="0" rIns="0" bIns="0" anchor="t" anchorCtr="0">
              <a:spAutoFit/>
            </a:bodyPr>
            <a:lstStyle/>
            <a:p>
              <a:pPr algn="l"/>
              <a:r>
                <a:rPr lang="en" sz="1120" dirty="0">
                  <a:solidFill>
                    <a:srgbClr val="93A0C2"/>
                  </a:solidFill>
                  <a:latin typeface="+mn-lt"/>
                  <a:ea typeface="+mn-ea"/>
                  <a:cs typeface="+mn-cs"/>
                </a:rPr>
                <a:t>AI must physically reach you —</a:t>
              </a:r>
            </a:p>
          </p:txBody>
        </p:sp>
        <p:sp>
          <p:nvSpPr>
            <p:cNvPr id="21" name="TextBox 21"/>
            <p:cNvSpPr txBox="1"/>
            <p:nvPr/>
          </p:nvSpPr>
          <p:spPr>
            <a:xfrm>
              <a:off x="946785" y="3555206"/>
              <a:ext cx="2303201" cy="220028"/>
            </a:xfrm>
            <a:prstGeom prst="rect">
              <a:avLst/>
            </a:prstGeom>
            <a:noFill/>
            <a:ln>
              <a:noFill/>
            </a:ln>
          </p:spPr>
          <p:txBody>
            <a:bodyPr wrap="none" lIns="0" tIns="0" rIns="0" bIns="0" anchor="t" anchorCtr="0">
              <a:spAutoFit/>
            </a:bodyPr>
            <a:lstStyle/>
            <a:p>
              <a:pPr algn="l"/>
              <a:r>
                <a:rPr lang="en" sz="1120" dirty="0">
                  <a:solidFill>
                    <a:srgbClr val="93A0C2"/>
                  </a:solidFill>
                  <a:latin typeface="+mn-lt"/>
                  <a:ea typeface="+mn-ea"/>
                  <a:cs typeface="+mn-cs"/>
                </a:rPr>
                <a:t>blocked crawlers or a slow site</a:t>
              </a:r>
            </a:p>
          </p:txBody>
        </p:sp>
        <p:sp>
          <p:nvSpPr>
            <p:cNvPr id="22" name="TextBox 22"/>
            <p:cNvSpPr txBox="1"/>
            <p:nvPr/>
          </p:nvSpPr>
          <p:spPr>
            <a:xfrm>
              <a:off x="946785" y="3764756"/>
              <a:ext cx="1752874" cy="220028"/>
            </a:xfrm>
            <a:prstGeom prst="rect">
              <a:avLst/>
            </a:prstGeom>
            <a:noFill/>
            <a:ln>
              <a:noFill/>
            </a:ln>
          </p:spPr>
          <p:txBody>
            <a:bodyPr wrap="none" lIns="0" tIns="0" rIns="0" bIns="0" anchor="t" anchorCtr="0">
              <a:spAutoFit/>
            </a:bodyPr>
            <a:lstStyle/>
            <a:p>
              <a:pPr algn="l"/>
              <a:r>
                <a:rPr lang="en" sz="1120" dirty="0">
                  <a:solidFill>
                    <a:srgbClr val="93A0C2"/>
                  </a:solidFill>
                  <a:latin typeface="+mn-lt"/>
                  <a:ea typeface="+mn-ea"/>
                  <a:cs typeface="+mn-cs"/>
                </a:rPr>
                <a:t>mean instant drop-out.</a:t>
              </a:r>
            </a:p>
          </p:txBody>
        </p:sp>
        <p:sp>
          <p:nvSpPr>
            <p:cNvPr id="23" name="TextBox 23"/>
            <p:cNvSpPr txBox="1"/>
            <p:nvPr/>
          </p:nvSpPr>
          <p:spPr>
            <a:xfrm>
              <a:off x="946785" y="4069556"/>
              <a:ext cx="1678670" cy="220028"/>
            </a:xfrm>
            <a:prstGeom prst="rect">
              <a:avLst/>
            </a:prstGeom>
            <a:noFill/>
            <a:ln>
              <a:noFill/>
            </a:ln>
          </p:spPr>
          <p:txBody>
            <a:bodyPr wrap="none" lIns="0" tIns="0" rIns="0" bIns="0" anchor="t" anchorCtr="0">
              <a:spAutoFit/>
            </a:bodyPr>
            <a:lstStyle/>
            <a:p>
              <a:pPr algn="l"/>
              <a:r>
                <a:rPr lang="en" sz="1120" b="1" dirty="0">
                  <a:solidFill>
                    <a:schemeClr val="accent1"/>
                  </a:solidFill>
                  <a:latin typeface="+mn-lt"/>
                  <a:ea typeface="+mn-ea"/>
                  <a:cs typeface="+mn-cs"/>
                </a:rPr>
                <a:t>Physical crawl access</a:t>
              </a:r>
            </a:p>
          </p:txBody>
        </p:sp>
        <p:sp>
          <p:nvSpPr>
            <p:cNvPr id="24" name="Rectangle 24"/>
            <p:cNvSpPr/>
            <p:nvPr/>
          </p:nvSpPr>
          <p:spPr>
            <a:xfrm>
              <a:off x="4229100" y="2743200"/>
              <a:ext cx="3352800" cy="1809750"/>
            </a:xfrm>
            <a:prstGeom prst="roundRect">
              <a:avLst>
                <a:gd name="adj" fmla="val 8421"/>
              </a:avLst>
            </a:prstGeom>
            <a:solidFill>
              <a:schemeClr val="accent5"/>
            </a:solidFill>
            <a:ln w="9525">
              <a:solidFill>
                <a:srgbClr val="26314D"/>
              </a:solidFill>
            </a:ln>
          </p:spPr>
        </p:sp>
        <p:grpSp>
          <p:nvGrpSpPr>
            <p:cNvPr id="31" name="Group 31"/>
            <p:cNvGrpSpPr/>
            <p:nvPr/>
          </p:nvGrpSpPr>
          <p:grpSpPr>
            <a:xfrm>
              <a:off x="4537472" y="3006328"/>
              <a:ext cx="196453" cy="172641"/>
              <a:chOff x="4537472" y="3006328"/>
              <a:chExt cx="196453" cy="172641"/>
            </a:xfrm>
          </p:grpSpPr>
          <p:sp>
            <p:nvSpPr>
              <p:cNvPr id="25" name="Freeform 25"/>
              <p:cNvSpPr/>
              <p:nvPr/>
            </p:nvSpPr>
            <p:spPr>
              <a:xfrm>
                <a:off x="4537472" y="3006328"/>
                <a:ext cx="47625" cy="29766"/>
              </a:xfrm>
              <a:custGeom>
                <a:avLst/>
                <a:gdLst/>
                <a:ahLst/>
                <a:cxnLst/>
                <a:rect l="l" t="t" r="r" b="b"/>
                <a:pathLst>
                  <a:path w="47625" h="29766">
                    <a:moveTo>
                      <a:pt x="0" y="11906"/>
                    </a:moveTo>
                    <a:lnTo>
                      <a:pt x="17859" y="29766"/>
                    </a:lnTo>
                    <a:lnTo>
                      <a:pt x="47625" y="0"/>
                    </a:lnTo>
                  </a:path>
                </a:pathLst>
              </a:custGeom>
              <a:noFill/>
              <a:ln w="23812">
                <a:solidFill>
                  <a:schemeClr val="accent2"/>
                </a:solidFill>
              </a:ln>
            </p:spPr>
          </p:sp>
          <p:sp>
            <p:nvSpPr>
              <p:cNvPr id="26" name="Freeform 26"/>
              <p:cNvSpPr/>
              <p:nvPr/>
            </p:nvSpPr>
            <p:spPr>
              <a:xfrm>
                <a:off x="4537472" y="3077766"/>
                <a:ext cx="47625" cy="29766"/>
              </a:xfrm>
              <a:custGeom>
                <a:avLst/>
                <a:gdLst/>
                <a:ahLst/>
                <a:cxnLst/>
                <a:rect l="l" t="t" r="r" b="b"/>
                <a:pathLst>
                  <a:path w="47625" h="29766">
                    <a:moveTo>
                      <a:pt x="0" y="11906"/>
                    </a:moveTo>
                    <a:lnTo>
                      <a:pt x="17859" y="29766"/>
                    </a:lnTo>
                    <a:lnTo>
                      <a:pt x="47625" y="0"/>
                    </a:lnTo>
                  </a:path>
                </a:pathLst>
              </a:custGeom>
              <a:noFill/>
              <a:ln w="23812">
                <a:solidFill>
                  <a:schemeClr val="accent2"/>
                </a:solidFill>
              </a:ln>
            </p:spPr>
          </p:sp>
          <p:sp>
            <p:nvSpPr>
              <p:cNvPr id="27" name="Freeform 27"/>
              <p:cNvSpPr/>
              <p:nvPr/>
            </p:nvSpPr>
            <p:spPr>
              <a:xfrm>
                <a:off x="4537472" y="3149203"/>
                <a:ext cx="47625" cy="29766"/>
              </a:xfrm>
              <a:custGeom>
                <a:avLst/>
                <a:gdLst/>
                <a:ahLst/>
                <a:cxnLst/>
                <a:rect l="l" t="t" r="r" b="b"/>
                <a:pathLst>
                  <a:path w="47625" h="29766">
                    <a:moveTo>
                      <a:pt x="0" y="11906"/>
                    </a:moveTo>
                    <a:lnTo>
                      <a:pt x="17859" y="29766"/>
                    </a:lnTo>
                    <a:lnTo>
                      <a:pt x="47625" y="0"/>
                    </a:lnTo>
                  </a:path>
                </a:pathLst>
              </a:custGeom>
              <a:noFill/>
              <a:ln w="23812">
                <a:solidFill>
                  <a:schemeClr val="accent2"/>
                </a:solidFill>
              </a:ln>
            </p:spPr>
          </p:sp>
          <p:sp>
            <p:nvSpPr>
              <p:cNvPr id="28" name="Freeform 28"/>
              <p:cNvSpPr/>
              <p:nvPr/>
            </p:nvSpPr>
            <p:spPr>
              <a:xfrm>
                <a:off x="4626769" y="3024188"/>
                <a:ext cx="107156" cy="9525"/>
              </a:xfrm>
              <a:custGeom>
                <a:avLst/>
                <a:gdLst/>
                <a:ahLst/>
                <a:cxnLst/>
                <a:rect l="l" t="t" r="r" b="b"/>
                <a:pathLst>
                  <a:path w="107156" h="9525">
                    <a:moveTo>
                      <a:pt x="0" y="0"/>
                    </a:moveTo>
                    <a:lnTo>
                      <a:pt x="107156" y="0"/>
                    </a:lnTo>
                  </a:path>
                </a:pathLst>
              </a:custGeom>
              <a:noFill/>
              <a:ln w="23812">
                <a:solidFill>
                  <a:schemeClr val="accent2"/>
                </a:solidFill>
              </a:ln>
            </p:spPr>
          </p:sp>
          <p:sp>
            <p:nvSpPr>
              <p:cNvPr id="29" name="Freeform 29"/>
              <p:cNvSpPr/>
              <p:nvPr/>
            </p:nvSpPr>
            <p:spPr>
              <a:xfrm>
                <a:off x="4626769" y="3095625"/>
                <a:ext cx="107156" cy="9525"/>
              </a:xfrm>
              <a:custGeom>
                <a:avLst/>
                <a:gdLst/>
                <a:ahLst/>
                <a:cxnLst/>
                <a:rect l="l" t="t" r="r" b="b"/>
                <a:pathLst>
                  <a:path w="107156" h="9525">
                    <a:moveTo>
                      <a:pt x="0" y="0"/>
                    </a:moveTo>
                    <a:lnTo>
                      <a:pt x="107156" y="0"/>
                    </a:lnTo>
                  </a:path>
                </a:pathLst>
              </a:custGeom>
              <a:noFill/>
              <a:ln w="23812">
                <a:solidFill>
                  <a:schemeClr val="accent2"/>
                </a:solidFill>
              </a:ln>
            </p:spPr>
          </p:sp>
          <p:sp>
            <p:nvSpPr>
              <p:cNvPr id="30" name="Freeform 30"/>
              <p:cNvSpPr/>
              <p:nvPr/>
            </p:nvSpPr>
            <p:spPr>
              <a:xfrm>
                <a:off x="4626769" y="3167062"/>
                <a:ext cx="107156" cy="9525"/>
              </a:xfrm>
              <a:custGeom>
                <a:avLst/>
                <a:gdLst/>
                <a:ahLst/>
                <a:cxnLst/>
                <a:rect l="l" t="t" r="r" b="b"/>
                <a:pathLst>
                  <a:path w="107156" h="9525">
                    <a:moveTo>
                      <a:pt x="0" y="0"/>
                    </a:moveTo>
                    <a:lnTo>
                      <a:pt x="107156" y="0"/>
                    </a:lnTo>
                  </a:path>
                </a:pathLst>
              </a:custGeom>
              <a:noFill/>
              <a:ln w="23812">
                <a:solidFill>
                  <a:schemeClr val="accent2"/>
                </a:solidFill>
              </a:ln>
            </p:spPr>
          </p:sp>
        </p:grpSp>
        <p:sp>
          <p:nvSpPr>
            <p:cNvPr id="32" name="TextBox 32"/>
            <p:cNvSpPr txBox="1"/>
            <p:nvPr/>
          </p:nvSpPr>
          <p:spPr>
            <a:xfrm>
              <a:off x="4927092" y="3016568"/>
              <a:ext cx="1709335" cy="264033"/>
            </a:xfrm>
            <a:prstGeom prst="rect">
              <a:avLst/>
            </a:prstGeom>
            <a:noFill/>
            <a:ln>
              <a:noFill/>
            </a:ln>
          </p:spPr>
          <p:txBody>
            <a:bodyPr wrap="none" lIns="0" tIns="0" rIns="0" bIns="0" anchor="t" anchorCtr="0">
              <a:spAutoFit/>
            </a:bodyPr>
            <a:lstStyle/>
            <a:p>
              <a:pPr algn="l"/>
              <a:r>
                <a:rPr lang="en" sz="1350" b="1" dirty="0">
                  <a:solidFill>
                    <a:schemeClr val="dk1"/>
                  </a:solidFill>
                  <a:latin typeface="+mn-lt"/>
                  <a:ea typeface="+mn-ea"/>
                  <a:cs typeface="+mn-cs"/>
                </a:rPr>
                <a:t>2. Understandable</a:t>
              </a:r>
            </a:p>
          </p:txBody>
        </p:sp>
        <p:sp>
          <p:nvSpPr>
            <p:cNvPr id="33" name="TextBox 33"/>
            <p:cNvSpPr txBox="1"/>
            <p:nvPr/>
          </p:nvSpPr>
          <p:spPr>
            <a:xfrm>
              <a:off x="4490085" y="3345656"/>
              <a:ext cx="2199986" cy="220028"/>
            </a:xfrm>
            <a:prstGeom prst="rect">
              <a:avLst/>
            </a:prstGeom>
            <a:noFill/>
            <a:ln>
              <a:noFill/>
            </a:ln>
          </p:spPr>
          <p:txBody>
            <a:bodyPr wrap="none" lIns="0" tIns="0" rIns="0" bIns="0" anchor="t" anchorCtr="0">
              <a:spAutoFit/>
            </a:bodyPr>
            <a:lstStyle/>
            <a:p>
              <a:pPr algn="l"/>
              <a:r>
                <a:rPr lang="en" sz="1120" dirty="0">
                  <a:solidFill>
                    <a:srgbClr val="93A0C2"/>
                  </a:solidFill>
                  <a:latin typeface="+mn-lt"/>
                  <a:ea typeface="+mn-ea"/>
                  <a:cs typeface="+mn-cs"/>
                </a:rPr>
                <a:t>AI favors clear structure and</a:t>
              </a:r>
            </a:p>
          </p:txBody>
        </p:sp>
        <p:sp>
          <p:nvSpPr>
            <p:cNvPr id="34" name="TextBox 34"/>
            <p:cNvSpPr txBox="1"/>
            <p:nvPr/>
          </p:nvSpPr>
          <p:spPr>
            <a:xfrm>
              <a:off x="4490085" y="3555206"/>
              <a:ext cx="2227814" cy="220028"/>
            </a:xfrm>
            <a:prstGeom prst="rect">
              <a:avLst/>
            </a:prstGeom>
            <a:noFill/>
            <a:ln>
              <a:noFill/>
            </a:ln>
          </p:spPr>
          <p:txBody>
            <a:bodyPr wrap="none" lIns="0" tIns="0" rIns="0" bIns="0" anchor="t" anchorCtr="0">
              <a:spAutoFit/>
            </a:bodyPr>
            <a:lstStyle/>
            <a:p>
              <a:pPr algn="l"/>
              <a:r>
                <a:rPr lang="en" sz="1120" dirty="0">
                  <a:solidFill>
                    <a:srgbClr val="93A0C2"/>
                  </a:solidFill>
                  <a:latin typeface="+mn-lt"/>
                  <a:ea typeface="+mn-ea"/>
                  <a:cs typeface="+mn-cs"/>
                </a:rPr>
                <a:t>high information density — not</a:t>
              </a:r>
            </a:p>
          </p:txBody>
        </p:sp>
        <p:sp>
          <p:nvSpPr>
            <p:cNvPr id="35" name="TextBox 35"/>
            <p:cNvSpPr txBox="1"/>
            <p:nvPr/>
          </p:nvSpPr>
          <p:spPr>
            <a:xfrm>
              <a:off x="4490085" y="3764756"/>
              <a:ext cx="1843339" cy="220028"/>
            </a:xfrm>
            <a:prstGeom prst="rect">
              <a:avLst/>
            </a:prstGeom>
            <a:noFill/>
            <a:ln>
              <a:noFill/>
            </a:ln>
          </p:spPr>
          <p:txBody>
            <a:bodyPr wrap="none" lIns="0" tIns="0" rIns="0" bIns="0" anchor="t" anchorCtr="0">
              <a:spAutoFit/>
            </a:bodyPr>
            <a:lstStyle/>
            <a:p>
              <a:pPr algn="l"/>
              <a:r>
                <a:rPr lang="en" sz="1120" dirty="0">
                  <a:solidFill>
                    <a:srgbClr val="93A0C2"/>
                  </a:solidFill>
                  <a:latin typeface="+mn-lt"/>
                  <a:ea typeface="+mn-ea"/>
                  <a:cs typeface="+mn-cs"/>
                </a:rPr>
                <a:t>emotional or vague copy.</a:t>
              </a:r>
            </a:p>
          </p:txBody>
        </p:sp>
        <p:sp>
          <p:nvSpPr>
            <p:cNvPr id="36" name="TextBox 36"/>
            <p:cNvSpPr txBox="1"/>
            <p:nvPr/>
          </p:nvSpPr>
          <p:spPr>
            <a:xfrm>
              <a:off x="4490085" y="4069556"/>
              <a:ext cx="1979564" cy="220028"/>
            </a:xfrm>
            <a:prstGeom prst="rect">
              <a:avLst/>
            </a:prstGeom>
            <a:noFill/>
            <a:ln>
              <a:noFill/>
            </a:ln>
          </p:spPr>
          <p:txBody>
            <a:bodyPr wrap="none" lIns="0" tIns="0" rIns="0" bIns="0" anchor="t" anchorCtr="0">
              <a:spAutoFit/>
            </a:bodyPr>
            <a:lstStyle/>
            <a:p>
              <a:pPr algn="l"/>
              <a:r>
                <a:rPr lang="en" sz="1120" b="1" dirty="0">
                  <a:solidFill>
                    <a:schemeClr val="accent2"/>
                  </a:solidFill>
                  <a:latin typeface="+mn-lt"/>
                  <a:ea typeface="+mn-ea"/>
                  <a:cs typeface="+mn-cs"/>
                </a:rPr>
                <a:t>Clean semantic structure</a:t>
              </a:r>
            </a:p>
          </p:txBody>
        </p:sp>
        <p:sp>
          <p:nvSpPr>
            <p:cNvPr id="37" name="Rectangle 37"/>
            <p:cNvSpPr/>
            <p:nvPr/>
          </p:nvSpPr>
          <p:spPr>
            <a:xfrm>
              <a:off x="7772400" y="2743200"/>
              <a:ext cx="3733800" cy="1809750"/>
            </a:xfrm>
            <a:prstGeom prst="roundRect">
              <a:avLst>
                <a:gd name="adj" fmla="val 8421"/>
              </a:avLst>
            </a:prstGeom>
            <a:solidFill>
              <a:srgbClr val="152036"/>
            </a:solidFill>
            <a:ln w="14288">
              <a:solidFill>
                <a:schemeClr val="accent6"/>
              </a:solidFill>
            </a:ln>
          </p:spPr>
        </p:sp>
        <p:grpSp>
          <p:nvGrpSpPr>
            <p:cNvPr id="40" name="Group 40"/>
            <p:cNvGrpSpPr/>
            <p:nvPr/>
          </p:nvGrpSpPr>
          <p:grpSpPr>
            <a:xfrm>
              <a:off x="8058751" y="2988469"/>
              <a:ext cx="232508" cy="214312"/>
              <a:chOff x="8058751" y="2988469"/>
              <a:chExt cx="232508" cy="214312"/>
            </a:xfrm>
          </p:grpSpPr>
          <p:sp>
            <p:nvSpPr>
              <p:cNvPr id="38" name="Freeform 38"/>
              <p:cNvSpPr/>
              <p:nvPr/>
            </p:nvSpPr>
            <p:spPr>
              <a:xfrm>
                <a:off x="8058751" y="2988469"/>
                <a:ext cx="232508" cy="212479"/>
              </a:xfrm>
              <a:custGeom>
                <a:avLst/>
                <a:gdLst/>
                <a:ahLst/>
                <a:cxnLst/>
                <a:rect l="l" t="t" r="r" b="b"/>
                <a:pathLst>
                  <a:path w="232508" h="212479">
                    <a:moveTo>
                      <a:pt x="116795" y="212479"/>
                    </a:moveTo>
                    <a:cubicBezTo>
                      <a:pt x="42208" y="189358"/>
                      <a:pt x="0" y="110638"/>
                      <a:pt x="22021" y="35719"/>
                    </a:cubicBezTo>
                    <a:cubicBezTo>
                      <a:pt x="59115" y="37416"/>
                      <a:pt x="95413" y="24605"/>
                      <a:pt x="123224" y="0"/>
                    </a:cubicBezTo>
                    <a:cubicBezTo>
                      <a:pt x="151035" y="24605"/>
                      <a:pt x="187333" y="37416"/>
                      <a:pt x="224427" y="35719"/>
                    </a:cubicBezTo>
                    <a:cubicBezTo>
                      <a:pt x="232508" y="63212"/>
                      <a:pt x="232135" y="92499"/>
                      <a:pt x="223356" y="119777"/>
                    </a:cubicBezTo>
                  </a:path>
                </a:pathLst>
              </a:custGeom>
              <a:noFill/>
              <a:ln w="23812">
                <a:solidFill>
                  <a:schemeClr val="accent6"/>
                </a:solidFill>
              </a:ln>
            </p:spPr>
          </p:sp>
          <p:sp>
            <p:nvSpPr>
              <p:cNvPr id="39" name="Freeform 39"/>
              <p:cNvSpPr/>
              <p:nvPr/>
            </p:nvSpPr>
            <p:spPr>
              <a:xfrm>
                <a:off x="8217694" y="3155156"/>
                <a:ext cx="71438" cy="47625"/>
              </a:xfrm>
              <a:custGeom>
                <a:avLst/>
                <a:gdLst/>
                <a:ahLst/>
                <a:cxnLst/>
                <a:rect l="l" t="t" r="r" b="b"/>
                <a:pathLst>
                  <a:path w="71438" h="47625">
                    <a:moveTo>
                      <a:pt x="0" y="23812"/>
                    </a:moveTo>
                    <a:lnTo>
                      <a:pt x="23812" y="47625"/>
                    </a:lnTo>
                    <a:lnTo>
                      <a:pt x="71438" y="0"/>
                    </a:lnTo>
                  </a:path>
                </a:pathLst>
              </a:custGeom>
              <a:noFill/>
              <a:ln w="23812">
                <a:solidFill>
                  <a:schemeClr val="accent6"/>
                </a:solidFill>
              </a:ln>
            </p:spPr>
          </p:sp>
        </p:grpSp>
        <p:sp>
          <p:nvSpPr>
            <p:cNvPr id="41" name="TextBox 41"/>
            <p:cNvSpPr txBox="1"/>
            <p:nvPr/>
          </p:nvSpPr>
          <p:spPr>
            <a:xfrm>
              <a:off x="8470392" y="3016568"/>
              <a:ext cx="1481030" cy="264033"/>
            </a:xfrm>
            <a:prstGeom prst="rect">
              <a:avLst/>
            </a:prstGeom>
            <a:noFill/>
            <a:ln>
              <a:noFill/>
            </a:ln>
          </p:spPr>
          <p:txBody>
            <a:bodyPr wrap="none" lIns="0" tIns="0" rIns="0" bIns="0" anchor="t" anchorCtr="0">
              <a:spAutoFit/>
            </a:bodyPr>
            <a:lstStyle/>
            <a:p>
              <a:pPr algn="l"/>
              <a:r>
                <a:rPr lang="en" sz="1350" b="1" dirty="0">
                  <a:solidFill>
                    <a:schemeClr val="dk1"/>
                  </a:solidFill>
                  <a:latin typeface="+mn-lt"/>
                  <a:ea typeface="+mn-ea"/>
                  <a:cs typeface="+mn-cs"/>
                </a:rPr>
                <a:t>3. Trustworthy</a:t>
              </a:r>
            </a:p>
          </p:txBody>
        </p:sp>
        <p:sp>
          <p:nvSpPr>
            <p:cNvPr id="42" name="TextBox 42"/>
            <p:cNvSpPr txBox="1"/>
            <p:nvPr/>
          </p:nvSpPr>
          <p:spPr>
            <a:xfrm>
              <a:off x="8033385" y="3345656"/>
              <a:ext cx="2774188" cy="220028"/>
            </a:xfrm>
            <a:prstGeom prst="rect">
              <a:avLst/>
            </a:prstGeom>
            <a:noFill/>
            <a:ln>
              <a:noFill/>
            </a:ln>
          </p:spPr>
          <p:txBody>
            <a:bodyPr wrap="none" lIns="0" tIns="0" rIns="0" bIns="0" anchor="t" anchorCtr="0">
              <a:spAutoFit/>
            </a:bodyPr>
            <a:lstStyle/>
            <a:p>
              <a:pPr algn="l"/>
              <a:r>
                <a:rPr lang="en" sz="1120" dirty="0">
                  <a:solidFill>
                    <a:srgbClr val="93A0C2"/>
                  </a:solidFill>
                  <a:latin typeface="+mn-lt"/>
                  <a:ea typeface="+mn-ea"/>
                  <a:cs typeface="+mn-cs"/>
                </a:rPr>
                <a:t>AI cross-checks: one source is weak,</a:t>
              </a:r>
            </a:p>
          </p:txBody>
        </p:sp>
        <p:sp>
          <p:nvSpPr>
            <p:cNvPr id="43" name="TextBox 43"/>
            <p:cNvSpPr txBox="1"/>
            <p:nvPr/>
          </p:nvSpPr>
          <p:spPr>
            <a:xfrm>
              <a:off x="8033385" y="3555206"/>
              <a:ext cx="2808295" cy="220028"/>
            </a:xfrm>
            <a:prstGeom prst="rect">
              <a:avLst/>
            </a:prstGeom>
            <a:noFill/>
            <a:ln>
              <a:noFill/>
            </a:ln>
          </p:spPr>
          <p:txBody>
            <a:bodyPr wrap="none" lIns="0" tIns="0" rIns="0" bIns="0" anchor="t" anchorCtr="0">
              <a:spAutoFit/>
            </a:bodyPr>
            <a:lstStyle/>
            <a:p>
              <a:pPr algn="l"/>
              <a:r>
                <a:rPr lang="en" sz="1120" dirty="0">
                  <a:solidFill>
                    <a:srgbClr val="93A0C2"/>
                  </a:solidFill>
                  <a:latin typeface="+mn-lt"/>
                  <a:ea typeface="+mn-ea"/>
                  <a:cs typeface="+mn-cs"/>
                </a:rPr>
                <a:t>but if your site, a review, and a news</a:t>
              </a:r>
            </a:p>
          </p:txBody>
        </p:sp>
        <p:sp>
          <p:nvSpPr>
            <p:cNvPr id="44" name="TextBox 44"/>
            <p:cNvSpPr txBox="1"/>
            <p:nvPr/>
          </p:nvSpPr>
          <p:spPr>
            <a:xfrm>
              <a:off x="8033385" y="3764756"/>
              <a:ext cx="2695214" cy="220028"/>
            </a:xfrm>
            <a:prstGeom prst="rect">
              <a:avLst/>
            </a:prstGeom>
            <a:noFill/>
            <a:ln>
              <a:noFill/>
            </a:ln>
          </p:spPr>
          <p:txBody>
            <a:bodyPr wrap="none" lIns="0" tIns="0" rIns="0" bIns="0" anchor="t" anchorCtr="0">
              <a:spAutoFit/>
            </a:bodyPr>
            <a:lstStyle/>
            <a:p>
              <a:pPr algn="l"/>
              <a:r>
                <a:rPr lang="en" sz="1120" dirty="0">
                  <a:solidFill>
                    <a:srgbClr val="93A0C2"/>
                  </a:solidFill>
                  <a:latin typeface="+mn-lt"/>
                  <a:ea typeface="+mn-ea"/>
                  <a:cs typeface="+mn-cs"/>
                </a:rPr>
                <a:t>piece all agree, it becomes credible.</a:t>
              </a:r>
            </a:p>
          </p:txBody>
        </p:sp>
        <p:sp>
          <p:nvSpPr>
            <p:cNvPr id="45" name="TextBox 45"/>
            <p:cNvSpPr txBox="1"/>
            <p:nvPr/>
          </p:nvSpPr>
          <p:spPr>
            <a:xfrm>
              <a:off x="8033385" y="4069556"/>
              <a:ext cx="2201304" cy="220028"/>
            </a:xfrm>
            <a:prstGeom prst="rect">
              <a:avLst/>
            </a:prstGeom>
            <a:noFill/>
            <a:ln>
              <a:noFill/>
            </a:ln>
          </p:spPr>
          <p:txBody>
            <a:bodyPr wrap="none" lIns="0" tIns="0" rIns="0" bIns="0" anchor="t" anchorCtr="0">
              <a:spAutoFit/>
            </a:bodyPr>
            <a:lstStyle/>
            <a:p>
              <a:pPr algn="l"/>
              <a:r>
                <a:rPr lang="en" sz="1120" b="1" dirty="0">
                  <a:solidFill>
                    <a:schemeClr val="accent6"/>
                  </a:solidFill>
                  <a:latin typeface="+mn-lt"/>
                  <a:ea typeface="+mn-ea"/>
                  <a:cs typeface="+mn-cs"/>
                </a:rPr>
                <a:t>Cross-source corroboration</a:t>
              </a:r>
            </a:p>
          </p:txBody>
        </p:sp>
      </p:grpSp>
      <p:grpSp>
        <p:nvGrpSpPr>
          <p:cNvPr id="50" name="Group 50"/>
          <p:cNvGrpSpPr/>
          <p:nvPr/>
        </p:nvGrpSpPr>
        <p:grpSpPr>
          <a:xfrm>
            <a:off x="685800" y="4762500"/>
            <a:ext cx="10820400" cy="1123950"/>
            <a:chOff x="685800" y="4762500"/>
            <a:chExt cx="10820400" cy="1123950"/>
          </a:xfrm>
        </p:grpSpPr>
        <p:sp>
          <p:nvSpPr>
            <p:cNvPr id="47" name="Rectangle 47"/>
            <p:cNvSpPr/>
            <p:nvPr/>
          </p:nvSpPr>
          <p:spPr>
            <a:xfrm>
              <a:off x="685800" y="4762500"/>
              <a:ext cx="10820400" cy="1123950"/>
            </a:xfrm>
            <a:prstGeom prst="roundRect">
              <a:avLst>
                <a:gd name="adj" fmla="val 13559"/>
              </a:avLst>
            </a:prstGeom>
            <a:solidFill>
              <a:srgbClr val="152036"/>
            </a:solidFill>
            <a:ln>
              <a:noFill/>
            </a:ln>
          </p:spPr>
        </p:sp>
        <p:sp>
          <p:nvSpPr>
            <p:cNvPr id="48" name="TextBox 48"/>
            <p:cNvSpPr txBox="1"/>
            <p:nvPr/>
          </p:nvSpPr>
          <p:spPr>
            <a:xfrm>
              <a:off x="2272581" y="4952048"/>
              <a:ext cx="7646839" cy="381381"/>
            </a:xfrm>
            <a:prstGeom prst="rect">
              <a:avLst/>
            </a:prstGeom>
            <a:noFill/>
            <a:ln>
              <a:noFill/>
            </a:ln>
          </p:spPr>
          <p:txBody>
            <a:bodyPr wrap="none" lIns="0" tIns="0" rIns="0" bIns="0" anchor="t" anchorCtr="0">
              <a:spAutoFit/>
            </a:bodyPr>
            <a:lstStyle/>
            <a:p>
              <a:pPr algn="ctr"/>
              <a:r>
                <a:rPr lang="en" sz="1950" b="1" dirty="0">
                  <a:solidFill>
                    <a:schemeClr val="dk1"/>
                  </a:solidFill>
                  <a:latin typeface="Consolas"/>
                  <a:ea typeface="Consolas"/>
                  <a:cs typeface="Consolas"/>
                </a:rPr>
                <a:t xml:space="preserve">GEO </a:t>
              </a:r>
              <a:r>
                <a:rPr lang="en" sz="1950" b="1" dirty="0">
                  <a:solidFill>
                    <a:schemeClr val="accent2"/>
                  </a:solidFill>
                  <a:latin typeface="Consolas"/>
                  <a:ea typeface="Consolas"/>
                  <a:cs typeface="Consolas"/>
                </a:rPr>
                <a:t>=</a:t>
              </a:r>
              <a:r>
                <a:rPr lang="en" sz="1950" b="1" dirty="0">
                  <a:solidFill>
                    <a:schemeClr val="dk1"/>
                  </a:solidFill>
                  <a:latin typeface="Consolas"/>
                  <a:ea typeface="Consolas"/>
                  <a:cs typeface="Consolas"/>
                </a:rPr>
                <a:t xml:space="preserve"> SEO (AI can find you) </a:t>
              </a:r>
              <a:r>
                <a:rPr lang="en" sz="1950" b="1" dirty="0">
                  <a:solidFill>
                    <a:schemeClr val="accent2"/>
                  </a:solidFill>
                  <a:latin typeface="Consolas"/>
                  <a:ea typeface="Consolas"/>
                  <a:cs typeface="Consolas"/>
                </a:rPr>
                <a:t>+</a:t>
              </a:r>
              <a:r>
                <a:rPr lang="en" sz="1950" b="1" dirty="0">
                  <a:solidFill>
                    <a:schemeClr val="dk1"/>
                  </a:solidFill>
                  <a:latin typeface="Consolas"/>
                  <a:ea typeface="Consolas"/>
                  <a:cs typeface="Consolas"/>
                </a:rPr>
                <a:t xml:space="preserve"> RAG (AI wants to cite you)</a:t>
              </a:r>
            </a:p>
          </p:txBody>
        </p:sp>
        <p:sp>
          <p:nvSpPr>
            <p:cNvPr id="49" name="TextBox 49"/>
            <p:cNvSpPr txBox="1"/>
            <p:nvPr/>
          </p:nvSpPr>
          <p:spPr>
            <a:xfrm>
              <a:off x="2390450" y="5386864"/>
              <a:ext cx="7411101" cy="249364"/>
            </a:xfrm>
            <a:prstGeom prst="rect">
              <a:avLst/>
            </a:prstGeom>
            <a:noFill/>
            <a:ln>
              <a:noFill/>
            </a:ln>
          </p:spPr>
          <p:txBody>
            <a:bodyPr wrap="none" lIns="0" tIns="0" rIns="0" bIns="0" anchor="t" anchorCtr="0">
              <a:spAutoFit/>
            </a:bodyPr>
            <a:lstStyle/>
            <a:p>
              <a:pPr algn="ctr"/>
              <a:r>
                <a:rPr lang="en" sz="1280" dirty="0">
                  <a:solidFill>
                    <a:srgbClr val="93A0C2"/>
                  </a:solidFill>
                  <a:latin typeface="+mn-lt"/>
                  <a:ea typeface="+mn-ea"/>
                  <a:cs typeface="+mn-cs"/>
                </a:rPr>
                <a:t>High recommendation rate = authoritative channels + structured content + data backing</a:t>
              </a:r>
            </a:p>
          </p:txBody>
        </p:sp>
      </p:grpSp>
      <p:grpSp>
        <p:nvGrpSpPr>
          <p:cNvPr id="54" name="Group 54"/>
          <p:cNvGrpSpPr/>
          <p:nvPr/>
        </p:nvGrpSpPr>
        <p:grpSpPr>
          <a:xfrm>
            <a:off x="680466" y="6096000"/>
            <a:ext cx="10831068" cy="568261"/>
            <a:chOff x="680466" y="6096000"/>
            <a:chExt cx="10831068" cy="568261"/>
          </a:xfrm>
        </p:grpSpPr>
        <p:sp>
          <p:nvSpPr>
            <p:cNvPr id="51" name="Line 51"/>
            <p:cNvSpPr/>
            <p:nvPr/>
          </p:nvSpPr>
          <p:spPr>
            <a:xfrm>
              <a:off x="685800" y="6096000"/>
              <a:ext cx="10820400" cy="9525"/>
            </a:xfrm>
            <a:custGeom>
              <a:avLst/>
              <a:gdLst/>
              <a:ahLst/>
              <a:cxnLst/>
              <a:rect l="l" t="t" r="r" b="b"/>
              <a:pathLst>
                <a:path w="10820400" h="9525">
                  <a:moveTo>
                    <a:pt x="0" y="0"/>
                  </a:moveTo>
                  <a:lnTo>
                    <a:pt x="10820400" y="0"/>
                  </a:lnTo>
                </a:path>
              </a:pathLst>
            </a:custGeom>
            <a:noFill/>
            <a:ln w="9525">
              <a:solidFill>
                <a:srgbClr val="26314D"/>
              </a:solidFill>
            </a:ln>
          </p:spPr>
        </p:sp>
        <p:sp>
          <p:nvSpPr>
            <p:cNvPr id="52" name="TextBox 52"/>
            <p:cNvSpPr txBox="1"/>
            <p:nvPr/>
          </p:nvSpPr>
          <p:spPr>
            <a:xfrm>
              <a:off x="680466" y="6458902"/>
              <a:ext cx="3260153" cy="205359"/>
            </a:xfrm>
            <a:prstGeom prst="rect">
              <a:avLst/>
            </a:prstGeom>
            <a:noFill/>
            <a:ln>
              <a:noFill/>
            </a:ln>
          </p:spPr>
          <p:txBody>
            <a:bodyPr wrap="none" lIns="0" tIns="0" rIns="0" bIns="0" anchor="t" anchorCtr="0">
              <a:spAutoFit/>
            </a:bodyPr>
            <a:lstStyle/>
            <a:p>
              <a:pPr algn="l"/>
              <a:r>
                <a:rPr lang="en" sz="1050" dirty="0">
                  <a:solidFill>
                    <a:srgbClr val="93A0C2"/>
                  </a:solidFill>
                  <a:latin typeface="+mn-lt"/>
                  <a:ea typeface="+mn-ea"/>
                  <a:cs typeface="+mn-cs"/>
                </a:rPr>
                <a:t>GEO From Zero to One · Part 4: How AI Decides</a:t>
              </a:r>
            </a:p>
          </p:txBody>
        </p:sp>
        <p:sp>
          <p:nvSpPr>
            <p:cNvPr id="53" name="TextBox 53"/>
            <p:cNvSpPr txBox="1"/>
            <p:nvPr/>
          </p:nvSpPr>
          <p:spPr>
            <a:xfrm>
              <a:off x="11027340" y="6458902"/>
              <a:ext cx="484194" cy="205359"/>
            </a:xfrm>
            <a:prstGeom prst="rect">
              <a:avLst/>
            </a:prstGeom>
            <a:noFill/>
            <a:ln>
              <a:noFill/>
            </a:ln>
          </p:spPr>
          <p:txBody>
            <a:bodyPr wrap="none" lIns="0" tIns="0" rIns="0" bIns="0" anchor="t" anchorCtr="0">
              <a:spAutoFit/>
            </a:bodyPr>
            <a:lstStyle/>
            <a:p>
              <a:pPr algn="r"/>
              <a:r>
                <a:rPr lang="en" sz="1050" dirty="0">
                  <a:solidFill>
                    <a:srgbClr val="93A0C2"/>
                  </a:solidFill>
                  <a:latin typeface="+mn-lt"/>
                  <a:ea typeface="+mn-ea"/>
                  <a:cs typeface="+mn-cs"/>
                </a:rPr>
                <a:t>07 / 14</a:t>
              </a:r>
            </a:p>
          </p:txBody>
        </p:sp>
      </p:gr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669036" y="441960"/>
            <a:ext cx="7472658" cy="914019"/>
            <a:chOff x="669036" y="441960"/>
            <a:chExt cx="7472658" cy="914019"/>
          </a:xfrm>
        </p:grpSpPr>
        <p:sp>
          <p:nvSpPr>
            <p:cNvPr id="2" name="TextBox 2"/>
            <p:cNvSpPr txBox="1"/>
            <p:nvPr/>
          </p:nvSpPr>
          <p:spPr>
            <a:xfrm>
              <a:off x="679704" y="441960"/>
              <a:ext cx="1517233" cy="234696"/>
            </a:xfrm>
            <a:prstGeom prst="rect">
              <a:avLst/>
            </a:prstGeom>
            <a:noFill/>
            <a:ln>
              <a:noFill/>
            </a:ln>
          </p:spPr>
          <p:txBody>
            <a:bodyPr wrap="none" lIns="0" tIns="0" rIns="0" bIns="0" anchor="t" anchorCtr="0">
              <a:spAutoFit/>
            </a:bodyPr>
            <a:lstStyle/>
            <a:p>
              <a:pPr algn="l"/>
              <a:r>
                <a:rPr lang="en" sz="1200" b="1" spc="150" dirty="0">
                  <a:solidFill>
                    <a:srgbClr val="93A0C2"/>
                  </a:solidFill>
                  <a:latin typeface="+mn-lt"/>
                  <a:ea typeface="+mn-ea"/>
                  <a:cs typeface="+mn-cs"/>
                </a:rPr>
                <a:t>WRITING FOR AI</a:t>
              </a:r>
            </a:p>
          </p:txBody>
        </p:sp>
        <p:sp>
          <p:nvSpPr>
            <p:cNvPr id="3" name="TextBox 3"/>
            <p:cNvSpPr txBox="1"/>
            <p:nvPr/>
          </p:nvSpPr>
          <p:spPr>
            <a:xfrm>
              <a:off x="669036" y="710565"/>
              <a:ext cx="7472658" cy="645414"/>
            </a:xfrm>
            <a:prstGeom prst="rect">
              <a:avLst/>
            </a:prstGeom>
            <a:noFill/>
            <a:ln>
              <a:noFill/>
            </a:ln>
          </p:spPr>
          <p:txBody>
            <a:bodyPr wrap="none" lIns="0" tIns="0" rIns="0" bIns="0" anchor="t" anchorCtr="0">
              <a:spAutoFit/>
            </a:bodyPr>
            <a:lstStyle/>
            <a:p>
              <a:pPr algn="l"/>
              <a:r>
                <a:rPr lang="en" sz="3300" b="1" dirty="0">
                  <a:solidFill>
                    <a:schemeClr val="dk1"/>
                  </a:solidFill>
                  <a:latin typeface="+mj-lt"/>
                  <a:ea typeface="+mj-ea"/>
                  <a:cs typeface="+mj-cs"/>
                </a:rPr>
                <a:t>Writing Content AI Wants to Cite</a:t>
              </a:r>
            </a:p>
          </p:txBody>
        </p:sp>
      </p:grpSp>
      <p:grpSp>
        <p:nvGrpSpPr>
          <p:cNvPr id="7" name="Group 7"/>
          <p:cNvGrpSpPr/>
          <p:nvPr/>
        </p:nvGrpSpPr>
        <p:grpSpPr>
          <a:xfrm>
            <a:off x="685800" y="1409700"/>
            <a:ext cx="10820400" cy="381000"/>
            <a:chOff x="685800" y="1409700"/>
            <a:chExt cx="10820400" cy="381000"/>
          </a:xfrm>
        </p:grpSpPr>
        <p:sp>
          <p:nvSpPr>
            <p:cNvPr id="5" name="Rectangle 5"/>
            <p:cNvSpPr/>
            <p:nvPr/>
          </p:nvSpPr>
          <p:spPr>
            <a:xfrm>
              <a:off x="685800" y="1409700"/>
              <a:ext cx="10820400" cy="381000"/>
            </a:xfrm>
            <a:prstGeom prst="roundRect">
              <a:avLst>
                <a:gd name="adj" fmla="val 25000"/>
              </a:avLst>
            </a:prstGeom>
            <a:solidFill>
              <a:srgbClr val="152036"/>
            </a:solidFill>
            <a:ln>
              <a:noFill/>
            </a:ln>
          </p:spPr>
        </p:sp>
        <p:sp>
          <p:nvSpPr>
            <p:cNvPr id="6" name="TextBox 6"/>
            <p:cNvSpPr txBox="1"/>
            <p:nvPr/>
          </p:nvSpPr>
          <p:spPr>
            <a:xfrm>
              <a:off x="2286979" y="1519714"/>
              <a:ext cx="7618042" cy="249364"/>
            </a:xfrm>
            <a:prstGeom prst="rect">
              <a:avLst/>
            </a:prstGeom>
            <a:noFill/>
            <a:ln>
              <a:noFill/>
            </a:ln>
          </p:spPr>
          <p:txBody>
            <a:bodyPr wrap="none" lIns="0" tIns="0" rIns="0" bIns="0" anchor="t" anchorCtr="0">
              <a:spAutoFit/>
            </a:bodyPr>
            <a:lstStyle/>
            <a:p>
              <a:pPr algn="ctr"/>
              <a:r>
                <a:rPr lang="en" sz="1280" b="1" dirty="0">
                  <a:solidFill>
                    <a:schemeClr val="accent2"/>
                  </a:solidFill>
                  <a:latin typeface="+mn-lt"/>
                  <a:ea typeface="+mn-ea"/>
                  <a:cs typeface="+mn-cs"/>
                </a:rPr>
                <a:t>Golden rule: lead with the conclusion — short sentences and lists over long paragraphs</a:t>
              </a:r>
            </a:p>
          </p:txBody>
        </p:sp>
      </p:grpSp>
      <p:grpSp>
        <p:nvGrpSpPr>
          <p:cNvPr id="15" name="Group 15"/>
          <p:cNvGrpSpPr/>
          <p:nvPr/>
        </p:nvGrpSpPr>
        <p:grpSpPr>
          <a:xfrm>
            <a:off x="685800" y="1905000"/>
            <a:ext cx="5257800" cy="1524000"/>
            <a:chOff x="685800" y="1905000"/>
            <a:chExt cx="5257800" cy="1524000"/>
          </a:xfrm>
        </p:grpSpPr>
        <p:sp>
          <p:nvSpPr>
            <p:cNvPr id="8" name="Rectangle 8"/>
            <p:cNvSpPr/>
            <p:nvPr/>
          </p:nvSpPr>
          <p:spPr>
            <a:xfrm>
              <a:off x="685800" y="1905000"/>
              <a:ext cx="5257800" cy="1524000"/>
            </a:xfrm>
            <a:prstGeom prst="roundRect">
              <a:avLst>
                <a:gd name="adj" fmla="val 8750"/>
              </a:avLst>
            </a:prstGeom>
            <a:solidFill>
              <a:schemeClr val="accent5"/>
            </a:solidFill>
            <a:ln w="9525">
              <a:solidFill>
                <a:srgbClr val="26314D"/>
              </a:solidFill>
            </a:ln>
          </p:spPr>
        </p:sp>
        <p:sp>
          <p:nvSpPr>
            <p:cNvPr id="9" name="TextBox 9"/>
            <p:cNvSpPr txBox="1"/>
            <p:nvPr/>
          </p:nvSpPr>
          <p:spPr>
            <a:xfrm>
              <a:off x="908304" y="1908810"/>
              <a:ext cx="2082211" cy="234696"/>
            </a:xfrm>
            <a:prstGeom prst="rect">
              <a:avLst/>
            </a:prstGeom>
            <a:noFill/>
            <a:ln>
              <a:noFill/>
            </a:ln>
          </p:spPr>
          <p:txBody>
            <a:bodyPr wrap="none" lIns="0" tIns="0" rIns="0" bIns="0" anchor="t" anchorCtr="0">
              <a:spAutoFit/>
            </a:bodyPr>
            <a:lstStyle/>
            <a:p>
              <a:pPr algn="l"/>
              <a:r>
                <a:rPr lang="en" sz="1200" b="1" dirty="0">
                  <a:solidFill>
                    <a:schemeClr val="accent1"/>
                  </a:solidFill>
                  <a:latin typeface="+mn-lt"/>
                  <a:ea typeface="+mn-ea"/>
                  <a:cs typeface="+mn-cs"/>
                </a:rPr>
                <a:t>TEMPLATE 1 · DEFINITION</a:t>
              </a:r>
            </a:p>
          </p:txBody>
        </p:sp>
        <p:sp>
          <p:nvSpPr>
            <p:cNvPr id="10" name="TextBox 10"/>
            <p:cNvSpPr txBox="1"/>
            <p:nvPr/>
          </p:nvSpPr>
          <p:spPr>
            <a:xfrm>
              <a:off x="909066" y="2172652"/>
              <a:ext cx="4341449" cy="205359"/>
            </a:xfrm>
            <a:prstGeom prst="rect">
              <a:avLst/>
            </a:prstGeom>
            <a:noFill/>
            <a:ln>
              <a:noFill/>
            </a:ln>
          </p:spPr>
          <p:txBody>
            <a:bodyPr wrap="none" lIns="0" tIns="0" rIns="0" bIns="0" anchor="t" anchorCtr="0">
              <a:spAutoFit/>
            </a:bodyPr>
            <a:lstStyle/>
            <a:p>
              <a:pPr algn="l"/>
              <a:r>
                <a:rPr lang="en" sz="1050" dirty="0">
                  <a:solidFill>
                    <a:srgbClr val="93A0C2"/>
                  </a:solidFill>
                  <a:latin typeface="+mn-lt"/>
                  <a:ea typeface="+mn-ea"/>
                  <a:cs typeface="+mn-cs"/>
                </a:rPr>
                <a:t>[Product] is [category] + [differentiator] + [credible detail]</a:t>
              </a:r>
            </a:p>
          </p:txBody>
        </p:sp>
        <p:sp>
          <p:nvSpPr>
            <p:cNvPr id="11" name="Rectangle 11"/>
            <p:cNvSpPr/>
            <p:nvPr/>
          </p:nvSpPr>
          <p:spPr>
            <a:xfrm>
              <a:off x="914400" y="2419350"/>
              <a:ext cx="4800600" cy="685800"/>
            </a:xfrm>
            <a:prstGeom prst="roundRect">
              <a:avLst>
                <a:gd name="adj" fmla="val 11111"/>
              </a:avLst>
            </a:prstGeom>
            <a:solidFill>
              <a:schemeClr val="lt1"/>
            </a:solidFill>
            <a:ln>
              <a:noFill/>
            </a:ln>
          </p:spPr>
        </p:sp>
        <p:sp>
          <p:nvSpPr>
            <p:cNvPr id="12" name="TextBox 12"/>
            <p:cNvSpPr txBox="1"/>
            <p:nvPr/>
          </p:nvSpPr>
          <p:spPr>
            <a:xfrm>
              <a:off x="1042416" y="2515552"/>
              <a:ext cx="2895320" cy="205359"/>
            </a:xfrm>
            <a:prstGeom prst="rect">
              <a:avLst/>
            </a:prstGeom>
            <a:noFill/>
            <a:ln>
              <a:noFill/>
            </a:ln>
          </p:spPr>
          <p:txBody>
            <a:bodyPr wrap="none" lIns="0" tIns="0" rIns="0" bIns="0" anchor="t" anchorCtr="0">
              <a:spAutoFit/>
            </a:bodyPr>
            <a:lstStyle/>
            <a:p>
              <a:pPr algn="l"/>
              <a:r>
                <a:rPr lang="en" sz="1050" dirty="0">
                  <a:solidFill>
                    <a:schemeClr val="dk1"/>
                  </a:solidFill>
                  <a:latin typeface="+mn-lt"/>
                  <a:ea typeface="+mn-ea"/>
                  <a:cs typeface="+mn-cs"/>
                </a:rPr>
                <a:t>“Cyberbard Auto Test is a free, one-click</a:t>
              </a:r>
            </a:p>
          </p:txBody>
        </p:sp>
        <p:sp>
          <p:nvSpPr>
            <p:cNvPr id="13" name="TextBox 13"/>
            <p:cNvSpPr txBox="1"/>
            <p:nvPr/>
          </p:nvSpPr>
          <p:spPr>
            <a:xfrm>
              <a:off x="1042416" y="2706052"/>
              <a:ext cx="2868374" cy="205359"/>
            </a:xfrm>
            <a:prstGeom prst="rect">
              <a:avLst/>
            </a:prstGeom>
            <a:noFill/>
            <a:ln>
              <a:noFill/>
            </a:ln>
          </p:spPr>
          <p:txBody>
            <a:bodyPr wrap="none" lIns="0" tIns="0" rIns="0" bIns="0" anchor="t" anchorCtr="0">
              <a:spAutoFit/>
            </a:bodyPr>
            <a:lstStyle/>
            <a:p>
              <a:pPr algn="l"/>
              <a:r>
                <a:rPr lang="en" sz="1050" dirty="0">
                  <a:solidFill>
                    <a:schemeClr val="dk1"/>
                  </a:solidFill>
                  <a:latin typeface="+mn-lt"/>
                  <a:ea typeface="+mn-ea"/>
                  <a:cs typeface="+mn-cs"/>
                </a:rPr>
                <a:t>tool that checks whether AI crawlers can</a:t>
              </a:r>
            </a:p>
          </p:txBody>
        </p:sp>
        <p:sp>
          <p:nvSpPr>
            <p:cNvPr id="14" name="TextBox 14"/>
            <p:cNvSpPr txBox="1"/>
            <p:nvPr/>
          </p:nvSpPr>
          <p:spPr>
            <a:xfrm>
              <a:off x="1042416" y="2896552"/>
              <a:ext cx="1148544" cy="205359"/>
            </a:xfrm>
            <a:prstGeom prst="rect">
              <a:avLst/>
            </a:prstGeom>
            <a:noFill/>
            <a:ln>
              <a:noFill/>
            </a:ln>
          </p:spPr>
          <p:txBody>
            <a:bodyPr wrap="none" lIns="0" tIns="0" rIns="0" bIns="0" anchor="t" anchorCtr="0">
              <a:spAutoFit/>
            </a:bodyPr>
            <a:lstStyle/>
            <a:p>
              <a:pPr algn="l"/>
              <a:r>
                <a:rPr lang="en" sz="1050" dirty="0">
                  <a:solidFill>
                    <a:schemeClr val="dk1"/>
                  </a:solidFill>
                  <a:latin typeface="+mn-lt"/>
                  <a:ea typeface="+mn-ea"/>
                  <a:cs typeface="+mn-cs"/>
                </a:rPr>
                <a:t>read your site.”</a:t>
              </a:r>
            </a:p>
          </p:txBody>
        </p:sp>
      </p:grpSp>
      <p:grpSp>
        <p:nvGrpSpPr>
          <p:cNvPr id="22" name="Group 22"/>
          <p:cNvGrpSpPr/>
          <p:nvPr/>
        </p:nvGrpSpPr>
        <p:grpSpPr>
          <a:xfrm>
            <a:off x="6248400" y="1905000"/>
            <a:ext cx="5257800" cy="1524000"/>
            <a:chOff x="6248400" y="1905000"/>
            <a:chExt cx="5257800" cy="1524000"/>
          </a:xfrm>
        </p:grpSpPr>
        <p:sp>
          <p:nvSpPr>
            <p:cNvPr id="16" name="Rectangle 16"/>
            <p:cNvSpPr/>
            <p:nvPr/>
          </p:nvSpPr>
          <p:spPr>
            <a:xfrm>
              <a:off x="6248400" y="1905000"/>
              <a:ext cx="5257800" cy="1524000"/>
            </a:xfrm>
            <a:prstGeom prst="roundRect">
              <a:avLst>
                <a:gd name="adj" fmla="val 8750"/>
              </a:avLst>
            </a:prstGeom>
            <a:solidFill>
              <a:schemeClr val="accent5"/>
            </a:solidFill>
            <a:ln w="9525">
              <a:solidFill>
                <a:srgbClr val="26314D"/>
              </a:solidFill>
            </a:ln>
          </p:spPr>
        </p:sp>
        <p:sp>
          <p:nvSpPr>
            <p:cNvPr id="17" name="TextBox 17"/>
            <p:cNvSpPr txBox="1"/>
            <p:nvPr/>
          </p:nvSpPr>
          <p:spPr>
            <a:xfrm>
              <a:off x="6470904" y="1908810"/>
              <a:ext cx="2422733" cy="234696"/>
            </a:xfrm>
            <a:prstGeom prst="rect">
              <a:avLst/>
            </a:prstGeom>
            <a:noFill/>
            <a:ln>
              <a:noFill/>
            </a:ln>
          </p:spPr>
          <p:txBody>
            <a:bodyPr wrap="none" lIns="0" tIns="0" rIns="0" bIns="0" anchor="t" anchorCtr="0">
              <a:spAutoFit/>
            </a:bodyPr>
            <a:lstStyle/>
            <a:p>
              <a:pPr algn="l"/>
              <a:r>
                <a:rPr lang="en" sz="1200" b="1" dirty="0">
                  <a:solidFill>
                    <a:schemeClr val="accent1"/>
                  </a:solidFill>
                  <a:latin typeface="+mn-lt"/>
                  <a:ea typeface="+mn-ea"/>
                  <a:cs typeface="+mn-cs"/>
                </a:rPr>
                <a:t>TEMPLATE 2 · BULLET POINTS</a:t>
              </a:r>
            </a:p>
          </p:txBody>
        </p:sp>
        <p:sp>
          <p:nvSpPr>
            <p:cNvPr id="18" name="TextBox 18"/>
            <p:cNvSpPr txBox="1"/>
            <p:nvPr/>
          </p:nvSpPr>
          <p:spPr>
            <a:xfrm>
              <a:off x="6471666" y="2172652"/>
              <a:ext cx="2937042" cy="205359"/>
            </a:xfrm>
            <a:prstGeom prst="rect">
              <a:avLst/>
            </a:prstGeom>
            <a:noFill/>
            <a:ln>
              <a:noFill/>
            </a:ln>
          </p:spPr>
          <p:txBody>
            <a:bodyPr wrap="none" lIns="0" tIns="0" rIns="0" bIns="0" anchor="t" anchorCtr="0">
              <a:spAutoFit/>
            </a:bodyPr>
            <a:lstStyle/>
            <a:p>
              <a:pPr algn="l"/>
              <a:r>
                <a:rPr lang="en" sz="1050" dirty="0">
                  <a:solidFill>
                    <a:srgbClr val="93A0C2"/>
                  </a:solidFill>
                  <a:latin typeface="+mn-lt"/>
                  <a:ea typeface="+mn-ea"/>
                  <a:cs typeface="+mn-cs"/>
                </a:rPr>
                <a:t>A colon, then numbers AI can lift directly:</a:t>
              </a:r>
            </a:p>
          </p:txBody>
        </p:sp>
        <p:sp>
          <p:nvSpPr>
            <p:cNvPr id="19" name="TextBox 19"/>
            <p:cNvSpPr txBox="1"/>
            <p:nvPr/>
          </p:nvSpPr>
          <p:spPr>
            <a:xfrm>
              <a:off x="6471666" y="2439352"/>
              <a:ext cx="2477243" cy="205359"/>
            </a:xfrm>
            <a:prstGeom prst="rect">
              <a:avLst/>
            </a:prstGeom>
            <a:noFill/>
            <a:ln>
              <a:noFill/>
            </a:ln>
          </p:spPr>
          <p:txBody>
            <a:bodyPr wrap="none" lIns="0" tIns="0" rIns="0" bIns="0" anchor="t" anchorCtr="0">
              <a:spAutoFit/>
            </a:bodyPr>
            <a:lstStyle/>
            <a:p>
              <a:pPr algn="l"/>
              <a:r>
                <a:rPr lang="en" sz="1050" dirty="0">
                  <a:solidFill>
                    <a:schemeClr val="dk1"/>
                  </a:solidFill>
                  <a:latin typeface="+mn-lt"/>
                  <a:ea typeface="+mn-ea"/>
                  <a:cs typeface="+mn-cs"/>
                </a:rPr>
                <a:t>1. 50+ crawler-accessibility checks</a:t>
              </a:r>
            </a:p>
          </p:txBody>
        </p:sp>
        <p:sp>
          <p:nvSpPr>
            <p:cNvPr id="20" name="TextBox 20"/>
            <p:cNvSpPr txBox="1"/>
            <p:nvPr/>
          </p:nvSpPr>
          <p:spPr>
            <a:xfrm>
              <a:off x="6471666" y="2648902"/>
              <a:ext cx="2189306" cy="205359"/>
            </a:xfrm>
            <a:prstGeom prst="rect">
              <a:avLst/>
            </a:prstGeom>
            <a:noFill/>
            <a:ln>
              <a:noFill/>
            </a:ln>
          </p:spPr>
          <p:txBody>
            <a:bodyPr wrap="none" lIns="0" tIns="0" rIns="0" bIns="0" anchor="t" anchorCtr="0">
              <a:spAutoFit/>
            </a:bodyPr>
            <a:lstStyle/>
            <a:p>
              <a:pPr algn="l"/>
              <a:r>
                <a:rPr lang="en" sz="1050" dirty="0">
                  <a:solidFill>
                    <a:schemeClr val="dk1"/>
                  </a:solidFill>
                  <a:latin typeface="+mn-lt"/>
                  <a:ea typeface="+mn-ea"/>
                  <a:cs typeface="+mn-cs"/>
                </a:rPr>
                <a:t>2. A scored report AI can quote</a:t>
              </a:r>
            </a:p>
          </p:txBody>
        </p:sp>
        <p:sp>
          <p:nvSpPr>
            <p:cNvPr id="21" name="TextBox 21"/>
            <p:cNvSpPr txBox="1"/>
            <p:nvPr/>
          </p:nvSpPr>
          <p:spPr>
            <a:xfrm>
              <a:off x="6471666" y="2858452"/>
              <a:ext cx="2581029" cy="205359"/>
            </a:xfrm>
            <a:prstGeom prst="rect">
              <a:avLst/>
            </a:prstGeom>
            <a:noFill/>
            <a:ln>
              <a:noFill/>
            </a:ln>
          </p:spPr>
          <p:txBody>
            <a:bodyPr wrap="none" lIns="0" tIns="0" rIns="0" bIns="0" anchor="t" anchorCtr="0">
              <a:spAutoFit/>
            </a:bodyPr>
            <a:lstStyle/>
            <a:p>
              <a:pPr algn="l"/>
              <a:r>
                <a:rPr lang="en" sz="1050" dirty="0">
                  <a:solidFill>
                    <a:schemeClr val="dk1"/>
                  </a:solidFill>
                  <a:latin typeface="+mn-lt"/>
                  <a:ea typeface="+mn-ea"/>
                  <a:cs typeface="+mn-cs"/>
                </a:rPr>
                <a:t>3. A prioritized, ranked fix checklist</a:t>
              </a:r>
            </a:p>
          </p:txBody>
        </p:sp>
      </p:grpSp>
      <p:grpSp>
        <p:nvGrpSpPr>
          <p:cNvPr id="28" name="Group 28"/>
          <p:cNvGrpSpPr/>
          <p:nvPr/>
        </p:nvGrpSpPr>
        <p:grpSpPr>
          <a:xfrm>
            <a:off x="685800" y="3543300"/>
            <a:ext cx="5257800" cy="1257300"/>
            <a:chOff x="685800" y="3543300"/>
            <a:chExt cx="5257800" cy="1257300"/>
          </a:xfrm>
        </p:grpSpPr>
        <p:sp>
          <p:nvSpPr>
            <p:cNvPr id="23" name="Rectangle 23"/>
            <p:cNvSpPr/>
            <p:nvPr/>
          </p:nvSpPr>
          <p:spPr>
            <a:xfrm>
              <a:off x="685800" y="3543300"/>
              <a:ext cx="5257800" cy="1257300"/>
            </a:xfrm>
            <a:prstGeom prst="roundRect">
              <a:avLst>
                <a:gd name="adj" fmla="val 10606"/>
              </a:avLst>
            </a:prstGeom>
            <a:solidFill>
              <a:schemeClr val="accent5"/>
            </a:solidFill>
            <a:ln w="9525">
              <a:solidFill>
                <a:srgbClr val="26314D"/>
              </a:solidFill>
            </a:ln>
          </p:spPr>
        </p:sp>
        <p:sp>
          <p:nvSpPr>
            <p:cNvPr id="24" name="TextBox 24"/>
            <p:cNvSpPr txBox="1"/>
            <p:nvPr/>
          </p:nvSpPr>
          <p:spPr>
            <a:xfrm>
              <a:off x="908304" y="3661410"/>
              <a:ext cx="2888712" cy="234696"/>
            </a:xfrm>
            <a:prstGeom prst="rect">
              <a:avLst/>
            </a:prstGeom>
            <a:noFill/>
            <a:ln>
              <a:noFill/>
            </a:ln>
          </p:spPr>
          <p:txBody>
            <a:bodyPr wrap="none" lIns="0" tIns="0" rIns="0" bIns="0" anchor="t" anchorCtr="0">
              <a:spAutoFit/>
            </a:bodyPr>
            <a:lstStyle/>
            <a:p>
              <a:pPr algn="l"/>
              <a:r>
                <a:rPr lang="en" sz="1200" b="1" dirty="0">
                  <a:solidFill>
                    <a:schemeClr val="accent1"/>
                  </a:solidFill>
                  <a:latin typeface="+mn-lt"/>
                  <a:ea typeface="+mn-ea"/>
                  <a:cs typeface="+mn-cs"/>
                </a:rPr>
                <a:t>TEMPLATE 3 · CONCLUSION ANCHOR</a:t>
              </a:r>
            </a:p>
          </p:txBody>
        </p:sp>
        <p:sp>
          <p:nvSpPr>
            <p:cNvPr id="25" name="TextBox 25"/>
            <p:cNvSpPr txBox="1"/>
            <p:nvPr/>
          </p:nvSpPr>
          <p:spPr>
            <a:xfrm>
              <a:off x="909066" y="3944302"/>
              <a:ext cx="2630436" cy="205359"/>
            </a:xfrm>
            <a:prstGeom prst="rect">
              <a:avLst/>
            </a:prstGeom>
            <a:noFill/>
            <a:ln>
              <a:noFill/>
            </a:ln>
          </p:spPr>
          <p:txBody>
            <a:bodyPr wrap="none" lIns="0" tIns="0" rIns="0" bIns="0" anchor="t" anchorCtr="0">
              <a:spAutoFit/>
            </a:bodyPr>
            <a:lstStyle/>
            <a:p>
              <a:pPr algn="l"/>
              <a:r>
                <a:rPr lang="en" sz="1050" dirty="0">
                  <a:solidFill>
                    <a:srgbClr val="93A0C2"/>
                  </a:solidFill>
                  <a:latin typeface="+mn-lt"/>
                  <a:ea typeface="+mn-ea"/>
                  <a:cs typeface="+mn-cs"/>
                </a:rPr>
                <a:t>End each paragraph with a signal word</a:t>
              </a:r>
            </a:p>
          </p:txBody>
        </p:sp>
        <p:sp>
          <p:nvSpPr>
            <p:cNvPr id="26" name="TextBox 26"/>
            <p:cNvSpPr txBox="1"/>
            <p:nvPr/>
          </p:nvSpPr>
          <p:spPr>
            <a:xfrm>
              <a:off x="909066" y="4153852"/>
              <a:ext cx="2673501" cy="205359"/>
            </a:xfrm>
            <a:prstGeom prst="rect">
              <a:avLst/>
            </a:prstGeom>
            <a:noFill/>
            <a:ln>
              <a:noFill/>
            </a:ln>
          </p:spPr>
          <p:txBody>
            <a:bodyPr wrap="none" lIns="0" tIns="0" rIns="0" bIns="0" anchor="t" anchorCtr="0">
              <a:spAutoFit/>
            </a:bodyPr>
            <a:lstStyle/>
            <a:p>
              <a:pPr algn="l"/>
              <a:r>
                <a:rPr lang="en" sz="1050" dirty="0">
                  <a:solidFill>
                    <a:srgbClr val="93A0C2"/>
                  </a:solidFill>
                  <a:latin typeface="+mn-lt"/>
                  <a:ea typeface="+mn-ea"/>
                  <a:cs typeface="+mn-cs"/>
                </a:rPr>
                <a:t>— “in short”, “the key point is” — so AI</a:t>
              </a:r>
            </a:p>
          </p:txBody>
        </p:sp>
        <p:sp>
          <p:nvSpPr>
            <p:cNvPr id="27" name="TextBox 27"/>
            <p:cNvSpPr txBox="1"/>
            <p:nvPr/>
          </p:nvSpPr>
          <p:spPr>
            <a:xfrm>
              <a:off x="909066" y="4363402"/>
              <a:ext cx="3339484" cy="205359"/>
            </a:xfrm>
            <a:prstGeom prst="rect">
              <a:avLst/>
            </a:prstGeom>
            <a:noFill/>
            <a:ln>
              <a:noFill/>
            </a:ln>
          </p:spPr>
          <p:txBody>
            <a:bodyPr wrap="none" lIns="0" tIns="0" rIns="0" bIns="0" anchor="t" anchorCtr="0">
              <a:spAutoFit/>
            </a:bodyPr>
            <a:lstStyle/>
            <a:p>
              <a:pPr algn="l"/>
              <a:r>
                <a:rPr lang="en" sz="1050" dirty="0">
                  <a:solidFill>
                    <a:srgbClr val="93A0C2"/>
                  </a:solidFill>
                  <a:latin typeface="+mn-lt"/>
                  <a:ea typeface="+mn-ea"/>
                  <a:cs typeface="+mn-cs"/>
                </a:rPr>
                <a:t>recognizes it as the takeaway, not description.</a:t>
              </a:r>
            </a:p>
          </p:txBody>
        </p:sp>
      </p:grpSp>
      <p:grpSp>
        <p:nvGrpSpPr>
          <p:cNvPr id="38" name="Group 38"/>
          <p:cNvGrpSpPr/>
          <p:nvPr/>
        </p:nvGrpSpPr>
        <p:grpSpPr>
          <a:xfrm>
            <a:off x="6248400" y="3543300"/>
            <a:ext cx="5257800" cy="1257300"/>
            <a:chOff x="6248400" y="3543300"/>
            <a:chExt cx="5257800" cy="1257300"/>
          </a:xfrm>
        </p:grpSpPr>
        <p:sp>
          <p:nvSpPr>
            <p:cNvPr id="29" name="Rectangle 29"/>
            <p:cNvSpPr/>
            <p:nvPr/>
          </p:nvSpPr>
          <p:spPr>
            <a:xfrm>
              <a:off x="6248400" y="3543300"/>
              <a:ext cx="5257800" cy="1257300"/>
            </a:xfrm>
            <a:prstGeom prst="roundRect">
              <a:avLst>
                <a:gd name="adj" fmla="val 10606"/>
              </a:avLst>
            </a:prstGeom>
            <a:solidFill>
              <a:srgbClr val="152036"/>
            </a:solidFill>
            <a:ln w="14288">
              <a:solidFill>
                <a:schemeClr val="accent6"/>
              </a:solidFill>
            </a:ln>
          </p:spPr>
        </p:sp>
        <p:sp>
          <p:nvSpPr>
            <p:cNvPr id="30" name="TextBox 30"/>
            <p:cNvSpPr txBox="1"/>
            <p:nvPr/>
          </p:nvSpPr>
          <p:spPr>
            <a:xfrm>
              <a:off x="6470904" y="3661410"/>
              <a:ext cx="2790139" cy="234696"/>
            </a:xfrm>
            <a:prstGeom prst="rect">
              <a:avLst/>
            </a:prstGeom>
            <a:noFill/>
            <a:ln>
              <a:noFill/>
            </a:ln>
          </p:spPr>
          <p:txBody>
            <a:bodyPr wrap="none" lIns="0" tIns="0" rIns="0" bIns="0" anchor="t" anchorCtr="0">
              <a:spAutoFit/>
            </a:bodyPr>
            <a:lstStyle/>
            <a:p>
              <a:pPr algn="l"/>
              <a:r>
                <a:rPr lang="en" sz="1200" b="1" dirty="0">
                  <a:solidFill>
                    <a:schemeClr val="accent6"/>
                  </a:solidFill>
                  <a:latin typeface="+mn-lt"/>
                  <a:ea typeface="+mn-ea"/>
                  <a:cs typeface="+mn-cs"/>
                </a:rPr>
                <a:t>TEMPLATE 4 · COMPARISON TABLE</a:t>
              </a:r>
            </a:p>
          </p:txBody>
        </p:sp>
        <p:sp>
          <p:nvSpPr>
            <p:cNvPr id="31" name="TextBox 31"/>
            <p:cNvSpPr txBox="1"/>
            <p:nvPr/>
          </p:nvSpPr>
          <p:spPr>
            <a:xfrm>
              <a:off x="6471666" y="3887152"/>
              <a:ext cx="1431159" cy="205359"/>
            </a:xfrm>
            <a:prstGeom prst="rect">
              <a:avLst/>
            </a:prstGeom>
            <a:noFill/>
            <a:ln>
              <a:noFill/>
            </a:ln>
          </p:spPr>
          <p:txBody>
            <a:bodyPr wrap="none" lIns="0" tIns="0" rIns="0" bIns="0" anchor="t" anchorCtr="0">
              <a:spAutoFit/>
            </a:bodyPr>
            <a:lstStyle/>
            <a:p>
              <a:pPr algn="l"/>
              <a:r>
                <a:rPr lang="en" sz="1050" dirty="0">
                  <a:solidFill>
                    <a:srgbClr val="93A0C2"/>
                  </a:solidFill>
                  <a:latin typeface="+mn-lt"/>
                  <a:ea typeface="+mn-ea"/>
                  <a:cs typeface="+mn-cs"/>
                </a:rPr>
                <a:t>Cyberbard Auto Test</a:t>
              </a:r>
            </a:p>
          </p:txBody>
        </p:sp>
        <p:sp>
          <p:nvSpPr>
            <p:cNvPr id="32" name="TextBox 32"/>
            <p:cNvSpPr txBox="1"/>
            <p:nvPr/>
          </p:nvSpPr>
          <p:spPr>
            <a:xfrm>
              <a:off x="8567166" y="3887152"/>
              <a:ext cx="1137022" cy="205359"/>
            </a:xfrm>
            <a:prstGeom prst="rect">
              <a:avLst/>
            </a:prstGeom>
            <a:noFill/>
            <a:ln>
              <a:noFill/>
            </a:ln>
          </p:spPr>
          <p:txBody>
            <a:bodyPr wrap="none" lIns="0" tIns="0" rIns="0" bIns="0" anchor="t" anchorCtr="0">
              <a:spAutoFit/>
            </a:bodyPr>
            <a:lstStyle/>
            <a:p>
              <a:pPr algn="l"/>
              <a:r>
                <a:rPr lang="en" sz="1050" dirty="0">
                  <a:solidFill>
                    <a:srgbClr val="93A0C2"/>
                  </a:solidFill>
                  <a:latin typeface="+mn-lt"/>
                  <a:ea typeface="+mn-ea"/>
                  <a:cs typeface="+mn-cs"/>
                </a:rPr>
                <a:t>Typical DIY audit</a:t>
              </a:r>
            </a:p>
          </p:txBody>
        </p:sp>
        <p:sp>
          <p:nvSpPr>
            <p:cNvPr id="33" name="Line 33"/>
            <p:cNvSpPr/>
            <p:nvPr/>
          </p:nvSpPr>
          <p:spPr>
            <a:xfrm>
              <a:off x="6477000" y="4076700"/>
              <a:ext cx="4800600" cy="9525"/>
            </a:xfrm>
            <a:custGeom>
              <a:avLst/>
              <a:gdLst/>
              <a:ahLst/>
              <a:cxnLst/>
              <a:rect l="l" t="t" r="r" b="b"/>
              <a:pathLst>
                <a:path w="4800600" h="9525">
                  <a:moveTo>
                    <a:pt x="0" y="0"/>
                  </a:moveTo>
                  <a:lnTo>
                    <a:pt x="4800600" y="0"/>
                  </a:lnTo>
                </a:path>
              </a:pathLst>
            </a:custGeom>
            <a:noFill/>
            <a:ln w="9525">
              <a:solidFill>
                <a:srgbClr val="26314D"/>
              </a:solidFill>
            </a:ln>
          </p:spPr>
        </p:sp>
        <p:sp>
          <p:nvSpPr>
            <p:cNvPr id="34" name="TextBox 34"/>
            <p:cNvSpPr txBox="1"/>
            <p:nvPr/>
          </p:nvSpPr>
          <p:spPr>
            <a:xfrm>
              <a:off x="6471666" y="4153852"/>
              <a:ext cx="1523124" cy="205359"/>
            </a:xfrm>
            <a:prstGeom prst="rect">
              <a:avLst/>
            </a:prstGeom>
            <a:noFill/>
            <a:ln>
              <a:noFill/>
            </a:ln>
          </p:spPr>
          <p:txBody>
            <a:bodyPr wrap="none" lIns="0" tIns="0" rIns="0" bIns="0" anchor="t" anchorCtr="0">
              <a:spAutoFit/>
            </a:bodyPr>
            <a:lstStyle/>
            <a:p>
              <a:pPr algn="l"/>
              <a:r>
                <a:rPr lang="en" sz="1050" dirty="0">
                  <a:solidFill>
                    <a:schemeClr val="dk1"/>
                  </a:solidFill>
                  <a:latin typeface="+mn-lt"/>
                  <a:ea typeface="+mn-ea"/>
                  <a:cs typeface="+mn-cs"/>
                </a:rPr>
                <a:t>50+ automated checks</a:t>
              </a:r>
            </a:p>
          </p:txBody>
        </p:sp>
        <p:sp>
          <p:nvSpPr>
            <p:cNvPr id="35" name="TextBox 35"/>
            <p:cNvSpPr txBox="1"/>
            <p:nvPr/>
          </p:nvSpPr>
          <p:spPr>
            <a:xfrm>
              <a:off x="8567166" y="4153852"/>
              <a:ext cx="1485613" cy="205359"/>
            </a:xfrm>
            <a:prstGeom prst="rect">
              <a:avLst/>
            </a:prstGeom>
            <a:noFill/>
            <a:ln>
              <a:noFill/>
            </a:ln>
          </p:spPr>
          <p:txBody>
            <a:bodyPr wrap="none" lIns="0" tIns="0" rIns="0" bIns="0" anchor="t" anchorCtr="0">
              <a:spAutoFit/>
            </a:bodyPr>
            <a:lstStyle/>
            <a:p>
              <a:pPr algn="l"/>
              <a:r>
                <a:rPr lang="en" sz="1050" dirty="0">
                  <a:solidFill>
                    <a:schemeClr val="dk1"/>
                  </a:solidFill>
                  <a:latin typeface="+mn-lt"/>
                  <a:ea typeface="+mn-ea"/>
                  <a:cs typeface="+mn-cs"/>
                </a:rPr>
                <a:t>Ad-hoc manual review</a:t>
              </a:r>
            </a:p>
          </p:txBody>
        </p:sp>
        <p:sp>
          <p:nvSpPr>
            <p:cNvPr id="36" name="TextBox 36"/>
            <p:cNvSpPr txBox="1"/>
            <p:nvPr/>
          </p:nvSpPr>
          <p:spPr>
            <a:xfrm>
              <a:off x="6471666" y="4363402"/>
              <a:ext cx="2800105" cy="205359"/>
            </a:xfrm>
            <a:prstGeom prst="rect">
              <a:avLst/>
            </a:prstGeom>
            <a:noFill/>
            <a:ln>
              <a:noFill/>
            </a:ln>
          </p:spPr>
          <p:txBody>
            <a:bodyPr wrap="none" lIns="0" tIns="0" rIns="0" bIns="0" anchor="t" anchorCtr="0">
              <a:spAutoFit/>
            </a:bodyPr>
            <a:lstStyle/>
            <a:p>
              <a:pPr algn="l"/>
              <a:r>
                <a:rPr lang="en" sz="1050" dirty="0">
                  <a:solidFill>
                    <a:schemeClr val="dk1"/>
                  </a:solidFill>
                  <a:latin typeface="+mn-lt"/>
                  <a:ea typeface="+mn-ea"/>
                  <a:cs typeface="+mn-cs"/>
                </a:rPr>
                <a:t>GPTBot / ClaudeBot / PerplexityBot: yes</a:t>
              </a:r>
            </a:p>
          </p:txBody>
        </p:sp>
        <p:sp>
          <p:nvSpPr>
            <p:cNvPr id="37" name="TextBox 37"/>
            <p:cNvSpPr txBox="1"/>
            <p:nvPr/>
          </p:nvSpPr>
          <p:spPr>
            <a:xfrm>
              <a:off x="6471666" y="4572952"/>
              <a:ext cx="2303426" cy="205359"/>
            </a:xfrm>
            <a:prstGeom prst="rect">
              <a:avLst/>
            </a:prstGeom>
            <a:noFill/>
            <a:ln>
              <a:noFill/>
            </a:ln>
          </p:spPr>
          <p:txBody>
            <a:bodyPr wrap="none" lIns="0" tIns="0" rIns="0" bIns="0" anchor="t" anchorCtr="0">
              <a:spAutoFit/>
            </a:bodyPr>
            <a:lstStyle/>
            <a:p>
              <a:pPr algn="l"/>
              <a:r>
                <a:rPr lang="en" sz="1050" dirty="0">
                  <a:solidFill>
                    <a:schemeClr val="dk1"/>
                  </a:solidFill>
                  <a:latin typeface="+mn-lt"/>
                  <a:ea typeface="+mn-ea"/>
                  <a:cs typeface="+mn-cs"/>
                </a:rPr>
                <a:t>Fix guidance, no developer · Free</a:t>
              </a:r>
            </a:p>
          </p:txBody>
        </p:sp>
      </p:grpSp>
      <p:grpSp>
        <p:nvGrpSpPr>
          <p:cNvPr id="42" name="Group 42"/>
          <p:cNvGrpSpPr/>
          <p:nvPr/>
        </p:nvGrpSpPr>
        <p:grpSpPr>
          <a:xfrm>
            <a:off x="680466" y="6248400"/>
            <a:ext cx="10831068" cy="415861"/>
            <a:chOff x="680466" y="6248400"/>
            <a:chExt cx="10831068" cy="415861"/>
          </a:xfrm>
        </p:grpSpPr>
        <p:sp>
          <p:nvSpPr>
            <p:cNvPr id="39" name="Line 39"/>
            <p:cNvSpPr/>
            <p:nvPr/>
          </p:nvSpPr>
          <p:spPr>
            <a:xfrm>
              <a:off x="685800" y="6248400"/>
              <a:ext cx="10820400" cy="9525"/>
            </a:xfrm>
            <a:custGeom>
              <a:avLst/>
              <a:gdLst/>
              <a:ahLst/>
              <a:cxnLst/>
              <a:rect l="l" t="t" r="r" b="b"/>
              <a:pathLst>
                <a:path w="10820400" h="9525">
                  <a:moveTo>
                    <a:pt x="0" y="0"/>
                  </a:moveTo>
                  <a:lnTo>
                    <a:pt x="10820400" y="0"/>
                  </a:lnTo>
                </a:path>
              </a:pathLst>
            </a:custGeom>
            <a:noFill/>
            <a:ln w="9525">
              <a:solidFill>
                <a:srgbClr val="26314D"/>
              </a:solidFill>
            </a:ln>
          </p:spPr>
        </p:sp>
        <p:sp>
          <p:nvSpPr>
            <p:cNvPr id="40" name="TextBox 40"/>
            <p:cNvSpPr txBox="1"/>
            <p:nvPr/>
          </p:nvSpPr>
          <p:spPr>
            <a:xfrm>
              <a:off x="680466" y="6458902"/>
              <a:ext cx="3218552" cy="205359"/>
            </a:xfrm>
            <a:prstGeom prst="rect">
              <a:avLst/>
            </a:prstGeom>
            <a:noFill/>
            <a:ln>
              <a:noFill/>
            </a:ln>
          </p:spPr>
          <p:txBody>
            <a:bodyPr wrap="none" lIns="0" tIns="0" rIns="0" bIns="0" anchor="t" anchorCtr="0">
              <a:spAutoFit/>
            </a:bodyPr>
            <a:lstStyle/>
            <a:p>
              <a:pPr algn="l"/>
              <a:r>
                <a:rPr lang="en" sz="1050" dirty="0">
                  <a:solidFill>
                    <a:srgbClr val="93A0C2"/>
                  </a:solidFill>
                  <a:latin typeface="+mn-lt"/>
                  <a:ea typeface="+mn-ea"/>
                  <a:cs typeface="+mn-cs"/>
                </a:rPr>
                <a:t>GEO From Zero to One · Part 5: Writing for AI</a:t>
              </a:r>
            </a:p>
          </p:txBody>
        </p:sp>
        <p:sp>
          <p:nvSpPr>
            <p:cNvPr id="41" name="TextBox 41"/>
            <p:cNvSpPr txBox="1"/>
            <p:nvPr/>
          </p:nvSpPr>
          <p:spPr>
            <a:xfrm>
              <a:off x="11027340" y="6458902"/>
              <a:ext cx="484194" cy="205359"/>
            </a:xfrm>
            <a:prstGeom prst="rect">
              <a:avLst/>
            </a:prstGeom>
            <a:noFill/>
            <a:ln>
              <a:noFill/>
            </a:ln>
          </p:spPr>
          <p:txBody>
            <a:bodyPr wrap="none" lIns="0" tIns="0" rIns="0" bIns="0" anchor="t" anchorCtr="0">
              <a:spAutoFit/>
            </a:bodyPr>
            <a:lstStyle/>
            <a:p>
              <a:pPr algn="r"/>
              <a:r>
                <a:rPr lang="en" sz="1050" dirty="0">
                  <a:solidFill>
                    <a:srgbClr val="93A0C2"/>
                  </a:solidFill>
                  <a:latin typeface="+mn-lt"/>
                  <a:ea typeface="+mn-ea"/>
                  <a:cs typeface="+mn-cs"/>
                </a:rPr>
                <a:t>08 / 14</a:t>
              </a:r>
            </a:p>
          </p:txBody>
        </p:sp>
      </p:gr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669036" y="499110"/>
            <a:ext cx="8905644" cy="914019"/>
            <a:chOff x="669036" y="499110"/>
            <a:chExt cx="8905644" cy="914019"/>
          </a:xfrm>
        </p:grpSpPr>
        <p:sp>
          <p:nvSpPr>
            <p:cNvPr id="2" name="TextBox 2"/>
            <p:cNvSpPr txBox="1"/>
            <p:nvPr/>
          </p:nvSpPr>
          <p:spPr>
            <a:xfrm>
              <a:off x="679704" y="499110"/>
              <a:ext cx="1517233" cy="234696"/>
            </a:xfrm>
            <a:prstGeom prst="rect">
              <a:avLst/>
            </a:prstGeom>
            <a:noFill/>
            <a:ln>
              <a:noFill/>
            </a:ln>
          </p:spPr>
          <p:txBody>
            <a:bodyPr wrap="none" lIns="0" tIns="0" rIns="0" bIns="0" anchor="t" anchorCtr="0">
              <a:spAutoFit/>
            </a:bodyPr>
            <a:lstStyle/>
            <a:p>
              <a:pPr algn="l"/>
              <a:r>
                <a:rPr lang="en" sz="1200" b="1" spc="150" dirty="0">
                  <a:solidFill>
                    <a:srgbClr val="93A0C2"/>
                  </a:solidFill>
                  <a:latin typeface="+mn-lt"/>
                  <a:ea typeface="+mn-ea"/>
                  <a:cs typeface="+mn-cs"/>
                </a:rPr>
                <a:t>WRITING FOR AI</a:t>
              </a:r>
            </a:p>
          </p:txBody>
        </p:sp>
        <p:sp>
          <p:nvSpPr>
            <p:cNvPr id="3" name="TextBox 3"/>
            <p:cNvSpPr txBox="1"/>
            <p:nvPr/>
          </p:nvSpPr>
          <p:spPr>
            <a:xfrm>
              <a:off x="669036" y="767715"/>
              <a:ext cx="8905644" cy="645414"/>
            </a:xfrm>
            <a:prstGeom prst="rect">
              <a:avLst/>
            </a:prstGeom>
            <a:noFill/>
            <a:ln>
              <a:noFill/>
            </a:ln>
          </p:spPr>
          <p:txBody>
            <a:bodyPr wrap="none" lIns="0" tIns="0" rIns="0" bIns="0" anchor="t" anchorCtr="0">
              <a:spAutoFit/>
            </a:bodyPr>
            <a:lstStyle/>
            <a:p>
              <a:pPr algn="l"/>
              <a:r>
                <a:rPr lang="en" sz="3300" b="1" dirty="0">
                  <a:solidFill>
                    <a:schemeClr val="dk1"/>
                  </a:solidFill>
                  <a:latin typeface="+mj-lt"/>
                  <a:ea typeface="+mj-ea"/>
                  <a:cs typeface="+mj-cs"/>
                </a:rPr>
                <a:t>Three Trust Hooks (and Two Red Lines)</a:t>
              </a:r>
            </a:p>
          </p:txBody>
        </p:sp>
      </p:grpSp>
      <p:grpSp>
        <p:nvGrpSpPr>
          <p:cNvPr id="29" name="Group 29"/>
          <p:cNvGrpSpPr/>
          <p:nvPr/>
        </p:nvGrpSpPr>
        <p:grpSpPr>
          <a:xfrm>
            <a:off x="685800" y="1333500"/>
            <a:ext cx="10820400" cy="1524000"/>
            <a:chOff x="685800" y="1333500"/>
            <a:chExt cx="10820400" cy="1524000"/>
          </a:xfrm>
        </p:grpSpPr>
        <p:sp>
          <p:nvSpPr>
            <p:cNvPr id="5" name="Rectangle 5"/>
            <p:cNvSpPr/>
            <p:nvPr/>
          </p:nvSpPr>
          <p:spPr>
            <a:xfrm>
              <a:off x="685800" y="1333500"/>
              <a:ext cx="3429000" cy="1524000"/>
            </a:xfrm>
            <a:prstGeom prst="roundRect">
              <a:avLst>
                <a:gd name="adj" fmla="val 8750"/>
              </a:avLst>
            </a:prstGeom>
            <a:solidFill>
              <a:schemeClr val="accent5"/>
            </a:solidFill>
            <a:ln w="9525">
              <a:solidFill>
                <a:srgbClr val="26314D"/>
              </a:solidFill>
            </a:ln>
          </p:spPr>
        </p:sp>
        <p:grpSp>
          <p:nvGrpSpPr>
            <p:cNvPr id="8" name="Group 8"/>
            <p:cNvGrpSpPr/>
            <p:nvPr/>
          </p:nvGrpSpPr>
          <p:grpSpPr>
            <a:xfrm>
              <a:off x="958850" y="1590675"/>
              <a:ext cx="177801" cy="153988"/>
              <a:chOff x="958850" y="1590675"/>
              <a:chExt cx="177801" cy="153988"/>
            </a:xfrm>
          </p:grpSpPr>
          <p:sp>
            <p:nvSpPr>
              <p:cNvPr id="6" name="Freeform 6"/>
              <p:cNvSpPr/>
              <p:nvPr/>
            </p:nvSpPr>
            <p:spPr>
              <a:xfrm>
                <a:off x="958850" y="1735138"/>
                <a:ext cx="177801" cy="9525"/>
              </a:xfrm>
              <a:custGeom>
                <a:avLst/>
                <a:gdLst/>
                <a:ahLst/>
                <a:cxnLst/>
                <a:rect l="l" t="t" r="r" b="b"/>
                <a:pathLst>
                  <a:path w="177801" h="9525">
                    <a:moveTo>
                      <a:pt x="0" y="0"/>
                    </a:moveTo>
                    <a:lnTo>
                      <a:pt x="177801" y="0"/>
                    </a:lnTo>
                  </a:path>
                </a:pathLst>
              </a:custGeom>
              <a:noFill/>
              <a:ln w="22225">
                <a:solidFill>
                  <a:schemeClr val="accent2"/>
                </a:solidFill>
              </a:ln>
            </p:spPr>
          </p:sp>
          <p:sp>
            <p:nvSpPr>
              <p:cNvPr id="7" name="Freeform 7"/>
              <p:cNvSpPr/>
              <p:nvPr/>
            </p:nvSpPr>
            <p:spPr>
              <a:xfrm>
                <a:off x="958850" y="1590675"/>
                <a:ext cx="177801" cy="100013"/>
              </a:xfrm>
              <a:custGeom>
                <a:avLst/>
                <a:gdLst/>
                <a:ahLst/>
                <a:cxnLst/>
                <a:rect l="l" t="t" r="r" b="b"/>
                <a:pathLst>
                  <a:path w="177801" h="100013">
                    <a:moveTo>
                      <a:pt x="0" y="100013"/>
                    </a:moveTo>
                    <a:lnTo>
                      <a:pt x="44450" y="33338"/>
                    </a:lnTo>
                    <a:lnTo>
                      <a:pt x="88900" y="55563"/>
                    </a:lnTo>
                    <a:lnTo>
                      <a:pt x="133350" y="0"/>
                    </a:lnTo>
                    <a:lnTo>
                      <a:pt x="177801" y="44450"/>
                    </a:lnTo>
                  </a:path>
                </a:pathLst>
              </a:custGeom>
              <a:noFill/>
              <a:ln w="22225">
                <a:solidFill>
                  <a:schemeClr val="accent2"/>
                </a:solidFill>
              </a:ln>
            </p:spPr>
          </p:sp>
        </p:grpSp>
        <p:sp>
          <p:nvSpPr>
            <p:cNvPr id="9" name="TextBox 9"/>
            <p:cNvSpPr txBox="1"/>
            <p:nvPr/>
          </p:nvSpPr>
          <p:spPr>
            <a:xfrm>
              <a:off x="1269873" y="1576864"/>
              <a:ext cx="1809787" cy="249364"/>
            </a:xfrm>
            <a:prstGeom prst="rect">
              <a:avLst/>
            </a:prstGeom>
            <a:noFill/>
            <a:ln>
              <a:noFill/>
            </a:ln>
          </p:spPr>
          <p:txBody>
            <a:bodyPr wrap="none" lIns="0" tIns="0" rIns="0" bIns="0" anchor="t" anchorCtr="0">
              <a:spAutoFit/>
            </a:bodyPr>
            <a:lstStyle/>
            <a:p>
              <a:pPr algn="l"/>
              <a:r>
                <a:rPr lang="en" sz="1280" b="1" dirty="0">
                  <a:solidFill>
                    <a:schemeClr val="dk1"/>
                  </a:solidFill>
                  <a:latin typeface="+mn-lt"/>
                  <a:ea typeface="+mn-ea"/>
                  <a:cs typeface="+mn-cs"/>
                </a:rPr>
                <a:t>Quantify everything</a:t>
              </a:r>
            </a:p>
          </p:txBody>
        </p:sp>
        <p:sp>
          <p:nvSpPr>
            <p:cNvPr id="10" name="TextBox 10"/>
            <p:cNvSpPr txBox="1"/>
            <p:nvPr/>
          </p:nvSpPr>
          <p:spPr>
            <a:xfrm>
              <a:off x="909066" y="1944052"/>
              <a:ext cx="2199916" cy="205359"/>
            </a:xfrm>
            <a:prstGeom prst="rect">
              <a:avLst/>
            </a:prstGeom>
            <a:noFill/>
            <a:ln>
              <a:noFill/>
            </a:ln>
          </p:spPr>
          <p:txBody>
            <a:bodyPr wrap="none" lIns="0" tIns="0" rIns="0" bIns="0" anchor="t" anchorCtr="0">
              <a:spAutoFit/>
            </a:bodyPr>
            <a:lstStyle/>
            <a:p>
              <a:pPr algn="l"/>
              <a:r>
                <a:rPr lang="en" sz="1050" dirty="0">
                  <a:solidFill>
                    <a:srgbClr val="93A0C2"/>
                  </a:solidFill>
                  <a:latin typeface="+mn-lt"/>
                  <a:ea typeface="+mn-ea"/>
                  <a:cs typeface="+mn-cs"/>
                </a:rPr>
                <a:t>Swap “very fast, very popular”</a:t>
              </a:r>
            </a:p>
          </p:txBody>
        </p:sp>
        <p:sp>
          <p:nvSpPr>
            <p:cNvPr id="11" name="TextBox 11"/>
            <p:cNvSpPr txBox="1"/>
            <p:nvPr/>
          </p:nvSpPr>
          <p:spPr>
            <a:xfrm>
              <a:off x="909066" y="2134552"/>
              <a:ext cx="1978453" cy="205359"/>
            </a:xfrm>
            <a:prstGeom prst="rect">
              <a:avLst/>
            </a:prstGeom>
            <a:noFill/>
            <a:ln>
              <a:noFill/>
            </a:ln>
          </p:spPr>
          <p:txBody>
            <a:bodyPr wrap="none" lIns="0" tIns="0" rIns="0" bIns="0" anchor="t" anchorCtr="0">
              <a:spAutoFit/>
            </a:bodyPr>
            <a:lstStyle/>
            <a:p>
              <a:pPr algn="l"/>
              <a:r>
                <a:rPr lang="en" sz="1050" dirty="0">
                  <a:solidFill>
                    <a:srgbClr val="93A0C2"/>
                  </a:solidFill>
                  <a:latin typeface="+mn-lt"/>
                  <a:ea typeface="+mn-ea"/>
                  <a:cs typeface="+mn-cs"/>
                </a:rPr>
                <a:t>for real numbers — AI treats</a:t>
              </a:r>
            </a:p>
          </p:txBody>
        </p:sp>
        <p:sp>
          <p:nvSpPr>
            <p:cNvPr id="12" name="TextBox 12"/>
            <p:cNvSpPr txBox="1"/>
            <p:nvPr/>
          </p:nvSpPr>
          <p:spPr>
            <a:xfrm>
              <a:off x="909066" y="2325052"/>
              <a:ext cx="2159203" cy="205359"/>
            </a:xfrm>
            <a:prstGeom prst="rect">
              <a:avLst/>
            </a:prstGeom>
            <a:noFill/>
            <a:ln>
              <a:noFill/>
            </a:ln>
          </p:spPr>
          <p:txBody>
            <a:bodyPr wrap="none" lIns="0" tIns="0" rIns="0" bIns="0" anchor="t" anchorCtr="0">
              <a:spAutoFit/>
            </a:bodyPr>
            <a:lstStyle/>
            <a:p>
              <a:pPr algn="l"/>
              <a:r>
                <a:rPr lang="en" sz="1050" dirty="0">
                  <a:solidFill>
                    <a:srgbClr val="93A0C2"/>
                  </a:solidFill>
                  <a:latin typeface="+mn-lt"/>
                  <a:ea typeface="+mn-ea"/>
                  <a:cs typeface="+mn-cs"/>
                </a:rPr>
                <a:t>numbers as precision and fact.</a:t>
              </a:r>
            </a:p>
          </p:txBody>
        </p:sp>
        <p:sp>
          <p:nvSpPr>
            <p:cNvPr id="13" name="Rectangle 13"/>
            <p:cNvSpPr/>
            <p:nvPr/>
          </p:nvSpPr>
          <p:spPr>
            <a:xfrm>
              <a:off x="4381500" y="1333500"/>
              <a:ext cx="3429000" cy="1524000"/>
            </a:xfrm>
            <a:prstGeom prst="roundRect">
              <a:avLst>
                <a:gd name="adj" fmla="val 8750"/>
              </a:avLst>
            </a:prstGeom>
            <a:solidFill>
              <a:schemeClr val="accent5"/>
            </a:solidFill>
            <a:ln w="9525">
              <a:solidFill>
                <a:srgbClr val="26314D"/>
              </a:solidFill>
            </a:ln>
          </p:spPr>
        </p:sp>
        <p:grpSp>
          <p:nvGrpSpPr>
            <p:cNvPr id="16" name="Group 16"/>
            <p:cNvGrpSpPr/>
            <p:nvPr/>
          </p:nvGrpSpPr>
          <p:grpSpPr>
            <a:xfrm>
              <a:off x="4628441" y="1557338"/>
              <a:ext cx="217008" cy="200025"/>
              <a:chOff x="4628441" y="1557338"/>
              <a:chExt cx="217008" cy="200025"/>
            </a:xfrm>
          </p:grpSpPr>
          <p:sp>
            <p:nvSpPr>
              <p:cNvPr id="14" name="Freeform 14"/>
              <p:cNvSpPr/>
              <p:nvPr/>
            </p:nvSpPr>
            <p:spPr>
              <a:xfrm>
                <a:off x="4628441" y="1557338"/>
                <a:ext cx="217008" cy="198314"/>
              </a:xfrm>
              <a:custGeom>
                <a:avLst/>
                <a:gdLst/>
                <a:ahLst/>
                <a:cxnLst/>
                <a:rect l="l" t="t" r="r" b="b"/>
                <a:pathLst>
                  <a:path w="217008" h="198314">
                    <a:moveTo>
                      <a:pt x="109009" y="198314"/>
                    </a:moveTo>
                    <a:cubicBezTo>
                      <a:pt x="39394" y="176735"/>
                      <a:pt x="0" y="103262"/>
                      <a:pt x="20553" y="33338"/>
                    </a:cubicBezTo>
                    <a:cubicBezTo>
                      <a:pt x="55175" y="34922"/>
                      <a:pt x="89053" y="22965"/>
                      <a:pt x="115010" y="0"/>
                    </a:cubicBezTo>
                    <a:cubicBezTo>
                      <a:pt x="140967" y="22965"/>
                      <a:pt x="174845" y="34922"/>
                      <a:pt x="209466" y="33338"/>
                    </a:cubicBezTo>
                    <a:cubicBezTo>
                      <a:pt x="217008" y="58998"/>
                      <a:pt x="216660" y="86333"/>
                      <a:pt x="208466" y="111792"/>
                    </a:cubicBezTo>
                  </a:path>
                </a:pathLst>
              </a:custGeom>
              <a:noFill/>
              <a:ln w="22225">
                <a:solidFill>
                  <a:schemeClr val="accent2"/>
                </a:solidFill>
              </a:ln>
            </p:spPr>
          </p:sp>
          <p:sp>
            <p:nvSpPr>
              <p:cNvPr id="15" name="Freeform 15"/>
              <p:cNvSpPr/>
              <p:nvPr/>
            </p:nvSpPr>
            <p:spPr>
              <a:xfrm>
                <a:off x="4776788" y="1712913"/>
                <a:ext cx="66675" cy="44450"/>
              </a:xfrm>
              <a:custGeom>
                <a:avLst/>
                <a:gdLst/>
                <a:ahLst/>
                <a:cxnLst/>
                <a:rect l="l" t="t" r="r" b="b"/>
                <a:pathLst>
                  <a:path w="66675" h="44450">
                    <a:moveTo>
                      <a:pt x="0" y="22225"/>
                    </a:moveTo>
                    <a:lnTo>
                      <a:pt x="22225" y="44450"/>
                    </a:lnTo>
                    <a:lnTo>
                      <a:pt x="66675" y="0"/>
                    </a:lnTo>
                  </a:path>
                </a:pathLst>
              </a:custGeom>
              <a:noFill/>
              <a:ln w="22225">
                <a:solidFill>
                  <a:schemeClr val="accent2"/>
                </a:solidFill>
              </a:ln>
            </p:spPr>
          </p:sp>
        </p:grpSp>
        <p:sp>
          <p:nvSpPr>
            <p:cNvPr id="17" name="TextBox 17"/>
            <p:cNvSpPr txBox="1"/>
            <p:nvPr/>
          </p:nvSpPr>
          <p:spPr>
            <a:xfrm>
              <a:off x="4965573" y="1576864"/>
              <a:ext cx="2379650" cy="249364"/>
            </a:xfrm>
            <a:prstGeom prst="rect">
              <a:avLst/>
            </a:prstGeom>
            <a:noFill/>
            <a:ln>
              <a:noFill/>
            </a:ln>
          </p:spPr>
          <p:txBody>
            <a:bodyPr wrap="none" lIns="0" tIns="0" rIns="0" bIns="0" anchor="t" anchorCtr="0">
              <a:spAutoFit/>
            </a:bodyPr>
            <a:lstStyle/>
            <a:p>
              <a:pPr algn="l"/>
              <a:r>
                <a:rPr lang="en" sz="1280" b="1" dirty="0">
                  <a:solidFill>
                    <a:schemeClr val="dk1"/>
                  </a:solidFill>
                  <a:latin typeface="+mn-lt"/>
                  <a:ea typeface="+mn-ea"/>
                  <a:cs typeface="+mn-cs"/>
                </a:rPr>
                <a:t>Cite authoritative sources</a:t>
              </a:r>
            </a:p>
          </p:txBody>
        </p:sp>
        <p:sp>
          <p:nvSpPr>
            <p:cNvPr id="18" name="TextBox 18"/>
            <p:cNvSpPr txBox="1"/>
            <p:nvPr/>
          </p:nvSpPr>
          <p:spPr>
            <a:xfrm>
              <a:off x="4604766" y="1944052"/>
              <a:ext cx="2404329" cy="205359"/>
            </a:xfrm>
            <a:prstGeom prst="rect">
              <a:avLst/>
            </a:prstGeom>
            <a:noFill/>
            <a:ln>
              <a:noFill/>
            </a:ln>
          </p:spPr>
          <p:txBody>
            <a:bodyPr wrap="none" lIns="0" tIns="0" rIns="0" bIns="0" anchor="t" anchorCtr="0">
              <a:spAutoFit/>
            </a:bodyPr>
            <a:lstStyle/>
            <a:p>
              <a:pPr algn="l"/>
              <a:r>
                <a:rPr lang="en" sz="1050" dirty="0">
                  <a:solidFill>
                    <a:srgbClr val="93A0C2"/>
                  </a:solidFill>
                  <a:latin typeface="+mn-lt"/>
                  <a:ea typeface="+mn-ea"/>
                  <a:cs typeface="+mn-cs"/>
                </a:rPr>
                <a:t>Reference a third-party report or</a:t>
              </a:r>
            </a:p>
          </p:txBody>
        </p:sp>
        <p:sp>
          <p:nvSpPr>
            <p:cNvPr id="19" name="TextBox 19"/>
            <p:cNvSpPr txBox="1"/>
            <p:nvPr/>
          </p:nvSpPr>
          <p:spPr>
            <a:xfrm>
              <a:off x="4604766" y="2134552"/>
              <a:ext cx="2437905" cy="205359"/>
            </a:xfrm>
            <a:prstGeom prst="rect">
              <a:avLst/>
            </a:prstGeom>
            <a:noFill/>
            <a:ln>
              <a:noFill/>
            </a:ln>
          </p:spPr>
          <p:txBody>
            <a:bodyPr wrap="none" lIns="0" tIns="0" rIns="0" bIns="0" anchor="t" anchorCtr="0">
              <a:spAutoFit/>
            </a:bodyPr>
            <a:lstStyle/>
            <a:p>
              <a:pPr algn="l"/>
              <a:r>
                <a:rPr lang="en" sz="1050" dirty="0">
                  <a:solidFill>
                    <a:srgbClr val="93A0C2"/>
                  </a:solidFill>
                  <a:latin typeface="+mn-lt"/>
                  <a:ea typeface="+mn-ea"/>
                  <a:cs typeface="+mn-cs"/>
                </a:rPr>
                <a:t>standard; AI cross-checks the web</a:t>
              </a:r>
            </a:p>
          </p:txBody>
        </p:sp>
        <p:sp>
          <p:nvSpPr>
            <p:cNvPr id="20" name="TextBox 20"/>
            <p:cNvSpPr txBox="1"/>
            <p:nvPr/>
          </p:nvSpPr>
          <p:spPr>
            <a:xfrm>
              <a:off x="4604766" y="2325052"/>
              <a:ext cx="2463108" cy="205359"/>
            </a:xfrm>
            <a:prstGeom prst="rect">
              <a:avLst/>
            </a:prstGeom>
            <a:noFill/>
            <a:ln>
              <a:noFill/>
            </a:ln>
          </p:spPr>
          <p:txBody>
            <a:bodyPr wrap="none" lIns="0" tIns="0" rIns="0" bIns="0" anchor="t" anchorCtr="0">
              <a:spAutoFit/>
            </a:bodyPr>
            <a:lstStyle/>
            <a:p>
              <a:pPr algn="l"/>
              <a:r>
                <a:rPr lang="en" sz="1050" dirty="0">
                  <a:solidFill>
                    <a:srgbClr val="93A0C2"/>
                  </a:solidFill>
                  <a:latin typeface="+mn-lt"/>
                  <a:ea typeface="+mn-ea"/>
                  <a:cs typeface="+mn-cs"/>
                </a:rPr>
                <a:t>and trusts independent agreement.</a:t>
              </a:r>
            </a:p>
          </p:txBody>
        </p:sp>
        <p:sp>
          <p:nvSpPr>
            <p:cNvPr id="21" name="Rectangle 21"/>
            <p:cNvSpPr/>
            <p:nvPr/>
          </p:nvSpPr>
          <p:spPr>
            <a:xfrm>
              <a:off x="8077200" y="1333500"/>
              <a:ext cx="3429000" cy="1524000"/>
            </a:xfrm>
            <a:prstGeom prst="roundRect">
              <a:avLst>
                <a:gd name="adj" fmla="val 8750"/>
              </a:avLst>
            </a:prstGeom>
            <a:solidFill>
              <a:schemeClr val="accent5"/>
            </a:solidFill>
            <a:ln w="9525">
              <a:solidFill>
                <a:srgbClr val="26314D"/>
              </a:solidFill>
            </a:ln>
          </p:spPr>
        </p:sp>
        <p:grpSp>
          <p:nvGrpSpPr>
            <p:cNvPr id="24" name="Group 24"/>
            <p:cNvGrpSpPr/>
            <p:nvPr/>
          </p:nvGrpSpPr>
          <p:grpSpPr>
            <a:xfrm>
              <a:off x="8361363" y="1590675"/>
              <a:ext cx="155575" cy="133350"/>
              <a:chOff x="8361363" y="1590675"/>
              <a:chExt cx="155575" cy="133350"/>
            </a:xfrm>
          </p:grpSpPr>
          <p:sp>
            <p:nvSpPr>
              <p:cNvPr id="22" name="Freeform 22"/>
              <p:cNvSpPr/>
              <p:nvPr/>
            </p:nvSpPr>
            <p:spPr>
              <a:xfrm>
                <a:off x="8361363" y="1590675"/>
                <a:ext cx="55563" cy="133350"/>
              </a:xfrm>
              <a:custGeom>
                <a:avLst/>
                <a:gdLst/>
                <a:ahLst/>
                <a:cxnLst/>
                <a:rect l="l" t="t" r="r" b="b"/>
                <a:pathLst>
                  <a:path w="55563" h="133350">
                    <a:moveTo>
                      <a:pt x="55563" y="55563"/>
                    </a:moveTo>
                    <a:lnTo>
                      <a:pt x="11113" y="55563"/>
                    </a:lnTo>
                    <a:cubicBezTo>
                      <a:pt x="4975" y="55563"/>
                      <a:pt x="0" y="50587"/>
                      <a:pt x="0" y="44450"/>
                    </a:cubicBezTo>
                    <a:lnTo>
                      <a:pt x="0" y="11113"/>
                    </a:lnTo>
                    <a:cubicBezTo>
                      <a:pt x="0" y="4975"/>
                      <a:pt x="4975" y="0"/>
                      <a:pt x="11113" y="0"/>
                    </a:cubicBezTo>
                    <a:lnTo>
                      <a:pt x="44450" y="0"/>
                    </a:lnTo>
                    <a:cubicBezTo>
                      <a:pt x="50587" y="0"/>
                      <a:pt x="55563" y="4975"/>
                      <a:pt x="55563" y="11113"/>
                    </a:cubicBezTo>
                    <a:lnTo>
                      <a:pt x="55563" y="77788"/>
                    </a:lnTo>
                    <a:cubicBezTo>
                      <a:pt x="55563" y="107425"/>
                      <a:pt x="40750" y="125938"/>
                      <a:pt x="11113" y="133350"/>
                    </a:cubicBezTo>
                  </a:path>
                </a:pathLst>
              </a:custGeom>
              <a:noFill/>
              <a:ln w="22225">
                <a:solidFill>
                  <a:schemeClr val="accent2"/>
                </a:solidFill>
              </a:ln>
            </p:spPr>
          </p:sp>
          <p:sp>
            <p:nvSpPr>
              <p:cNvPr id="23" name="Freeform 23"/>
              <p:cNvSpPr/>
              <p:nvPr/>
            </p:nvSpPr>
            <p:spPr>
              <a:xfrm>
                <a:off x="8461375" y="1590675"/>
                <a:ext cx="55563" cy="133350"/>
              </a:xfrm>
              <a:custGeom>
                <a:avLst/>
                <a:gdLst/>
                <a:ahLst/>
                <a:cxnLst/>
                <a:rect l="l" t="t" r="r" b="b"/>
                <a:pathLst>
                  <a:path w="55563" h="133350">
                    <a:moveTo>
                      <a:pt x="55563" y="55563"/>
                    </a:moveTo>
                    <a:lnTo>
                      <a:pt x="11113" y="55563"/>
                    </a:lnTo>
                    <a:cubicBezTo>
                      <a:pt x="4975" y="55563"/>
                      <a:pt x="0" y="50587"/>
                      <a:pt x="0" y="44450"/>
                    </a:cubicBezTo>
                    <a:lnTo>
                      <a:pt x="0" y="11113"/>
                    </a:lnTo>
                    <a:cubicBezTo>
                      <a:pt x="0" y="4975"/>
                      <a:pt x="4975" y="0"/>
                      <a:pt x="11113" y="0"/>
                    </a:cubicBezTo>
                    <a:lnTo>
                      <a:pt x="44450" y="0"/>
                    </a:lnTo>
                    <a:cubicBezTo>
                      <a:pt x="50587" y="0"/>
                      <a:pt x="55563" y="4975"/>
                      <a:pt x="55563" y="11113"/>
                    </a:cubicBezTo>
                    <a:lnTo>
                      <a:pt x="55563" y="77788"/>
                    </a:lnTo>
                    <a:cubicBezTo>
                      <a:pt x="55563" y="107425"/>
                      <a:pt x="40750" y="125938"/>
                      <a:pt x="11113" y="133350"/>
                    </a:cubicBezTo>
                  </a:path>
                </a:pathLst>
              </a:custGeom>
              <a:noFill/>
              <a:ln w="22225">
                <a:solidFill>
                  <a:schemeClr val="accent2"/>
                </a:solidFill>
              </a:ln>
            </p:spPr>
          </p:sp>
        </p:grpSp>
        <p:sp>
          <p:nvSpPr>
            <p:cNvPr id="25" name="TextBox 25"/>
            <p:cNvSpPr txBox="1"/>
            <p:nvPr/>
          </p:nvSpPr>
          <p:spPr>
            <a:xfrm>
              <a:off x="8661273" y="1576864"/>
              <a:ext cx="1764735" cy="249364"/>
            </a:xfrm>
            <a:prstGeom prst="rect">
              <a:avLst/>
            </a:prstGeom>
            <a:noFill/>
            <a:ln>
              <a:noFill/>
            </a:ln>
          </p:spPr>
          <p:txBody>
            <a:bodyPr wrap="none" lIns="0" tIns="0" rIns="0" bIns="0" anchor="t" anchorCtr="0">
              <a:spAutoFit/>
            </a:bodyPr>
            <a:lstStyle/>
            <a:p>
              <a:pPr algn="l"/>
              <a:r>
                <a:rPr lang="en" sz="1280" b="1" dirty="0">
                  <a:solidFill>
                    <a:schemeClr val="dk1"/>
                  </a:solidFill>
                  <a:latin typeface="+mn-lt"/>
                  <a:ea typeface="+mn-ea"/>
                  <a:cs typeface="+mn-cs"/>
                </a:rPr>
                <a:t>Show real expertise</a:t>
              </a:r>
            </a:p>
          </p:txBody>
        </p:sp>
        <p:sp>
          <p:nvSpPr>
            <p:cNvPr id="26" name="TextBox 26"/>
            <p:cNvSpPr txBox="1"/>
            <p:nvPr/>
          </p:nvSpPr>
          <p:spPr>
            <a:xfrm>
              <a:off x="8300466" y="1944052"/>
              <a:ext cx="1952159" cy="205359"/>
            </a:xfrm>
            <a:prstGeom prst="rect">
              <a:avLst/>
            </a:prstGeom>
            <a:noFill/>
            <a:ln>
              <a:noFill/>
            </a:ln>
          </p:spPr>
          <p:txBody>
            <a:bodyPr wrap="none" lIns="0" tIns="0" rIns="0" bIns="0" anchor="t" anchorCtr="0">
              <a:spAutoFit/>
            </a:bodyPr>
            <a:lstStyle/>
            <a:p>
              <a:pPr algn="l"/>
              <a:r>
                <a:rPr lang="en" sz="1050" dirty="0">
                  <a:solidFill>
                    <a:srgbClr val="93A0C2"/>
                  </a:solidFill>
                  <a:latin typeface="+mn-lt"/>
                  <a:ea typeface="+mn-ea"/>
                  <a:cs typeface="+mn-cs"/>
                </a:rPr>
                <a:t>Name who wrote it and their</a:t>
              </a:r>
            </a:p>
          </p:txBody>
        </p:sp>
        <p:sp>
          <p:nvSpPr>
            <p:cNvPr id="27" name="TextBox 27"/>
            <p:cNvSpPr txBox="1"/>
            <p:nvPr/>
          </p:nvSpPr>
          <p:spPr>
            <a:xfrm>
              <a:off x="8300466" y="2134552"/>
              <a:ext cx="1971349" cy="205359"/>
            </a:xfrm>
            <a:prstGeom prst="rect">
              <a:avLst/>
            </a:prstGeom>
            <a:noFill/>
            <a:ln>
              <a:noFill/>
            </a:ln>
          </p:spPr>
          <p:txBody>
            <a:bodyPr wrap="none" lIns="0" tIns="0" rIns="0" bIns="0" anchor="t" anchorCtr="0">
              <a:spAutoFit/>
            </a:bodyPr>
            <a:lstStyle/>
            <a:p>
              <a:pPr algn="l"/>
              <a:r>
                <a:rPr lang="en" sz="1050" dirty="0">
                  <a:solidFill>
                    <a:srgbClr val="93A0C2"/>
                  </a:solidFill>
                  <a:latin typeface="+mn-lt"/>
                  <a:ea typeface="+mn-ea"/>
                  <a:cs typeface="+mn-cs"/>
                </a:rPr>
                <a:t>credentials — AI weighs “who</a:t>
              </a:r>
            </a:p>
          </p:txBody>
        </p:sp>
        <p:sp>
          <p:nvSpPr>
            <p:cNvPr id="28" name="TextBox 28"/>
            <p:cNvSpPr txBox="1"/>
            <p:nvPr/>
          </p:nvSpPr>
          <p:spPr>
            <a:xfrm>
              <a:off x="8300466" y="2325052"/>
              <a:ext cx="1120273" cy="205359"/>
            </a:xfrm>
            <a:prstGeom prst="rect">
              <a:avLst/>
            </a:prstGeom>
            <a:noFill/>
            <a:ln>
              <a:noFill/>
            </a:ln>
          </p:spPr>
          <p:txBody>
            <a:bodyPr wrap="none" lIns="0" tIns="0" rIns="0" bIns="0" anchor="t" anchorCtr="0">
              <a:spAutoFit/>
            </a:bodyPr>
            <a:lstStyle/>
            <a:p>
              <a:pPr algn="l"/>
              <a:r>
                <a:rPr lang="en" sz="1050" dirty="0">
                  <a:solidFill>
                    <a:srgbClr val="93A0C2"/>
                  </a:solidFill>
                  <a:latin typeface="+mn-lt"/>
                  <a:ea typeface="+mn-ea"/>
                  <a:cs typeface="+mn-cs"/>
                </a:rPr>
                <a:t>said it” heavily.</a:t>
              </a:r>
            </a:p>
          </p:txBody>
        </p:sp>
      </p:grpSp>
      <p:grpSp>
        <p:nvGrpSpPr>
          <p:cNvPr id="38" name="Group 38"/>
          <p:cNvGrpSpPr/>
          <p:nvPr/>
        </p:nvGrpSpPr>
        <p:grpSpPr>
          <a:xfrm>
            <a:off x="685800" y="3048000"/>
            <a:ext cx="10820400" cy="1238250"/>
            <a:chOff x="685800" y="3048000"/>
            <a:chExt cx="10820400" cy="1238250"/>
          </a:xfrm>
        </p:grpSpPr>
        <p:sp>
          <p:nvSpPr>
            <p:cNvPr id="30" name="Rectangle 30"/>
            <p:cNvSpPr/>
            <p:nvPr/>
          </p:nvSpPr>
          <p:spPr>
            <a:xfrm>
              <a:off x="685800" y="3048000"/>
              <a:ext cx="10820400" cy="1238250"/>
            </a:xfrm>
            <a:prstGeom prst="roundRect">
              <a:avLst>
                <a:gd name="adj" fmla="val 10769"/>
              </a:avLst>
            </a:prstGeom>
            <a:solidFill>
              <a:srgbClr val="2A1A16"/>
            </a:solidFill>
            <a:ln w="9525">
              <a:solidFill>
                <a:schemeClr val="accent6"/>
              </a:solidFill>
            </a:ln>
          </p:spPr>
        </p:sp>
        <p:grpSp>
          <p:nvGrpSpPr>
            <p:cNvPr id="34" name="Group 34"/>
            <p:cNvGrpSpPr/>
            <p:nvPr/>
          </p:nvGrpSpPr>
          <p:grpSpPr>
            <a:xfrm>
              <a:off x="975299" y="3289313"/>
              <a:ext cx="240143" cy="206314"/>
              <a:chOff x="975299" y="3289313"/>
              <a:chExt cx="240143" cy="206314"/>
            </a:xfrm>
          </p:grpSpPr>
          <p:sp>
            <p:nvSpPr>
              <p:cNvPr id="31" name="Freeform 31"/>
              <p:cNvSpPr/>
              <p:nvPr/>
            </p:nvSpPr>
            <p:spPr>
              <a:xfrm>
                <a:off x="1095375" y="3364706"/>
                <a:ext cx="9525" cy="47625"/>
              </a:xfrm>
              <a:custGeom>
                <a:avLst/>
                <a:gdLst/>
                <a:ahLst/>
                <a:cxnLst/>
                <a:rect l="l" t="t" r="r" b="b"/>
                <a:pathLst>
                  <a:path w="9525" h="47625">
                    <a:moveTo>
                      <a:pt x="0" y="0"/>
                    </a:moveTo>
                    <a:lnTo>
                      <a:pt x="0" y="47625"/>
                    </a:lnTo>
                  </a:path>
                </a:pathLst>
              </a:custGeom>
              <a:noFill/>
              <a:ln w="23812">
                <a:solidFill>
                  <a:schemeClr val="accent6"/>
                </a:solidFill>
              </a:ln>
            </p:spPr>
          </p:sp>
          <p:sp>
            <p:nvSpPr>
              <p:cNvPr id="32" name="Freeform 32"/>
              <p:cNvSpPr/>
              <p:nvPr/>
            </p:nvSpPr>
            <p:spPr>
              <a:xfrm>
                <a:off x="975299" y="3289313"/>
                <a:ext cx="240143" cy="206314"/>
              </a:xfrm>
              <a:custGeom>
                <a:avLst/>
                <a:gdLst/>
                <a:ahLst/>
                <a:cxnLst/>
                <a:rect l="l" t="t" r="r" b="b"/>
                <a:pathLst>
                  <a:path w="240143" h="206314">
                    <a:moveTo>
                      <a:pt x="100585" y="10992"/>
                    </a:moveTo>
                    <a:lnTo>
                      <a:pt x="4073" y="172131"/>
                    </a:lnTo>
                    <a:cubicBezTo>
                      <a:pt x="25" y="179142"/>
                      <a:pt x="0" y="187775"/>
                      <a:pt x="4008" y="194810"/>
                    </a:cubicBezTo>
                    <a:cubicBezTo>
                      <a:pt x="8017" y="201844"/>
                      <a:pt x="15456" y="206223"/>
                      <a:pt x="23552" y="206314"/>
                    </a:cubicBezTo>
                    <a:lnTo>
                      <a:pt x="216600" y="206314"/>
                    </a:lnTo>
                    <a:cubicBezTo>
                      <a:pt x="224692" y="206221"/>
                      <a:pt x="232127" y="201843"/>
                      <a:pt x="236135" y="194813"/>
                    </a:cubicBezTo>
                    <a:cubicBezTo>
                      <a:pt x="240143" y="187782"/>
                      <a:pt x="240121" y="179154"/>
                      <a:pt x="236078" y="172143"/>
                    </a:cubicBezTo>
                    <a:lnTo>
                      <a:pt x="139566" y="10980"/>
                    </a:lnTo>
                    <a:cubicBezTo>
                      <a:pt x="135437" y="4164"/>
                      <a:pt x="128046" y="0"/>
                      <a:pt x="120076" y="0"/>
                    </a:cubicBezTo>
                    <a:cubicBezTo>
                      <a:pt x="112106" y="0"/>
                      <a:pt x="104715" y="4164"/>
                      <a:pt x="100585" y="10980"/>
                    </a:cubicBezTo>
                  </a:path>
                </a:pathLst>
              </a:custGeom>
              <a:noFill/>
              <a:ln w="23812">
                <a:solidFill>
                  <a:schemeClr val="accent6"/>
                </a:solidFill>
              </a:ln>
            </p:spPr>
          </p:sp>
          <p:sp>
            <p:nvSpPr>
              <p:cNvPr id="33" name="Freeform 33"/>
              <p:cNvSpPr/>
              <p:nvPr/>
            </p:nvSpPr>
            <p:spPr>
              <a:xfrm>
                <a:off x="1095375" y="3448050"/>
                <a:ext cx="9525" cy="9525"/>
              </a:xfrm>
              <a:custGeom>
                <a:avLst/>
                <a:gdLst/>
                <a:ahLst/>
                <a:cxnLst/>
                <a:rect l="l" t="t" r="r" b="b"/>
                <a:pathLst>
                  <a:path w="9525" h="9525">
                    <a:moveTo>
                      <a:pt x="0" y="0"/>
                    </a:moveTo>
                    <a:lnTo>
                      <a:pt x="119" y="0"/>
                    </a:lnTo>
                  </a:path>
                </a:pathLst>
              </a:custGeom>
              <a:noFill/>
              <a:ln w="23812">
                <a:solidFill>
                  <a:schemeClr val="accent6"/>
                </a:solidFill>
              </a:ln>
            </p:spPr>
          </p:sp>
        </p:grpSp>
        <p:sp>
          <p:nvSpPr>
            <p:cNvPr id="35" name="TextBox 35"/>
            <p:cNvSpPr txBox="1"/>
            <p:nvPr/>
          </p:nvSpPr>
          <p:spPr>
            <a:xfrm>
              <a:off x="1421892" y="3264218"/>
              <a:ext cx="5554569" cy="264033"/>
            </a:xfrm>
            <a:prstGeom prst="rect">
              <a:avLst/>
            </a:prstGeom>
            <a:noFill/>
            <a:ln>
              <a:noFill/>
            </a:ln>
          </p:spPr>
          <p:txBody>
            <a:bodyPr wrap="none" lIns="0" tIns="0" rIns="0" bIns="0" anchor="t" anchorCtr="0">
              <a:spAutoFit/>
            </a:bodyPr>
            <a:lstStyle/>
            <a:p>
              <a:pPr algn="l"/>
              <a:r>
                <a:rPr lang="en" sz="1350" b="1" dirty="0">
                  <a:solidFill>
                    <a:schemeClr val="accent6"/>
                  </a:solidFill>
                  <a:latin typeface="+mn-lt"/>
                  <a:ea typeface="+mn-ea"/>
                  <a:cs typeface="+mn-cs"/>
                </a:rPr>
                <a:t>Red line: never fabricate stats, awards, or market share.</a:t>
              </a:r>
            </a:p>
          </p:txBody>
        </p:sp>
        <p:sp>
          <p:nvSpPr>
            <p:cNvPr id="36" name="TextBox 36"/>
            <p:cNvSpPr txBox="1"/>
            <p:nvPr/>
          </p:nvSpPr>
          <p:spPr>
            <a:xfrm>
              <a:off x="946404" y="3604260"/>
              <a:ext cx="6436325" cy="234696"/>
            </a:xfrm>
            <a:prstGeom prst="rect">
              <a:avLst/>
            </a:prstGeom>
            <a:noFill/>
            <a:ln>
              <a:noFill/>
            </a:ln>
          </p:spPr>
          <p:txBody>
            <a:bodyPr wrap="none" lIns="0" tIns="0" rIns="0" bIns="0" anchor="t" anchorCtr="0">
              <a:spAutoFit/>
            </a:bodyPr>
            <a:lstStyle/>
            <a:p>
              <a:pPr algn="l"/>
              <a:r>
                <a:rPr lang="en" sz="1200" dirty="0">
                  <a:solidFill>
                    <a:schemeClr val="dk1"/>
                  </a:solidFill>
                  <a:latin typeface="+mn-lt"/>
                  <a:ea typeface="+mn-ea"/>
                  <a:cs typeface="+mn-cs"/>
                </a:rPr>
                <a:t>AI cross-checks everything and permanently discounts a source it catches lying —</a:t>
              </a:r>
            </a:p>
          </p:txBody>
        </p:sp>
        <p:sp>
          <p:nvSpPr>
            <p:cNvPr id="37" name="TextBox 37"/>
            <p:cNvSpPr txBox="1"/>
            <p:nvPr/>
          </p:nvSpPr>
          <p:spPr>
            <a:xfrm>
              <a:off x="946404" y="3851910"/>
              <a:ext cx="3550006" cy="234696"/>
            </a:xfrm>
            <a:prstGeom prst="rect">
              <a:avLst/>
            </a:prstGeom>
            <a:noFill/>
            <a:ln>
              <a:noFill/>
            </a:ln>
          </p:spPr>
          <p:txBody>
            <a:bodyPr wrap="none" lIns="0" tIns="0" rIns="0" bIns="0" anchor="t" anchorCtr="0">
              <a:spAutoFit/>
            </a:bodyPr>
            <a:lstStyle/>
            <a:p>
              <a:pPr algn="l"/>
              <a:r>
                <a:rPr lang="en" sz="1200" dirty="0">
                  <a:solidFill>
                    <a:schemeClr val="dk1"/>
                  </a:solidFill>
                  <a:latin typeface="+mn-lt"/>
                  <a:ea typeface="+mn-ea"/>
                  <a:cs typeface="+mn-cs"/>
                </a:rPr>
                <a:t>even when that source later tells the truth.</a:t>
              </a:r>
            </a:p>
          </p:txBody>
        </p:sp>
      </p:grpSp>
      <p:grpSp>
        <p:nvGrpSpPr>
          <p:cNvPr id="47" name="Group 47"/>
          <p:cNvGrpSpPr/>
          <p:nvPr/>
        </p:nvGrpSpPr>
        <p:grpSpPr>
          <a:xfrm>
            <a:off x="685800" y="4438650"/>
            <a:ext cx="10820400" cy="1238250"/>
            <a:chOff x="685800" y="4438650"/>
            <a:chExt cx="10820400" cy="1238250"/>
          </a:xfrm>
        </p:grpSpPr>
        <p:sp>
          <p:nvSpPr>
            <p:cNvPr id="39" name="Rectangle 39"/>
            <p:cNvSpPr/>
            <p:nvPr/>
          </p:nvSpPr>
          <p:spPr>
            <a:xfrm>
              <a:off x="685800" y="4438650"/>
              <a:ext cx="10820400" cy="1238250"/>
            </a:xfrm>
            <a:prstGeom prst="roundRect">
              <a:avLst>
                <a:gd name="adj" fmla="val 10769"/>
              </a:avLst>
            </a:prstGeom>
            <a:solidFill>
              <a:srgbClr val="2A1A16"/>
            </a:solidFill>
            <a:ln w="9525">
              <a:solidFill>
                <a:schemeClr val="accent6"/>
              </a:solidFill>
            </a:ln>
          </p:spPr>
        </p:sp>
        <p:grpSp>
          <p:nvGrpSpPr>
            <p:cNvPr id="43" name="Group 43"/>
            <p:cNvGrpSpPr/>
            <p:nvPr/>
          </p:nvGrpSpPr>
          <p:grpSpPr>
            <a:xfrm>
              <a:off x="975299" y="4679963"/>
              <a:ext cx="240143" cy="206314"/>
              <a:chOff x="975299" y="4679963"/>
              <a:chExt cx="240143" cy="206314"/>
            </a:xfrm>
          </p:grpSpPr>
          <p:sp>
            <p:nvSpPr>
              <p:cNvPr id="40" name="Freeform 40"/>
              <p:cNvSpPr/>
              <p:nvPr/>
            </p:nvSpPr>
            <p:spPr>
              <a:xfrm>
                <a:off x="1095375" y="4755356"/>
                <a:ext cx="9525" cy="47625"/>
              </a:xfrm>
              <a:custGeom>
                <a:avLst/>
                <a:gdLst/>
                <a:ahLst/>
                <a:cxnLst/>
                <a:rect l="l" t="t" r="r" b="b"/>
                <a:pathLst>
                  <a:path w="9525" h="47625">
                    <a:moveTo>
                      <a:pt x="0" y="0"/>
                    </a:moveTo>
                    <a:lnTo>
                      <a:pt x="0" y="47625"/>
                    </a:lnTo>
                  </a:path>
                </a:pathLst>
              </a:custGeom>
              <a:noFill/>
              <a:ln w="23812">
                <a:solidFill>
                  <a:schemeClr val="accent6"/>
                </a:solidFill>
              </a:ln>
            </p:spPr>
          </p:sp>
          <p:sp>
            <p:nvSpPr>
              <p:cNvPr id="41" name="Freeform 41"/>
              <p:cNvSpPr/>
              <p:nvPr/>
            </p:nvSpPr>
            <p:spPr>
              <a:xfrm>
                <a:off x="975299" y="4679963"/>
                <a:ext cx="240143" cy="206314"/>
              </a:xfrm>
              <a:custGeom>
                <a:avLst/>
                <a:gdLst/>
                <a:ahLst/>
                <a:cxnLst/>
                <a:rect l="l" t="t" r="r" b="b"/>
                <a:pathLst>
                  <a:path w="240143" h="206314">
                    <a:moveTo>
                      <a:pt x="100585" y="10992"/>
                    </a:moveTo>
                    <a:lnTo>
                      <a:pt x="4073" y="172131"/>
                    </a:lnTo>
                    <a:cubicBezTo>
                      <a:pt x="25" y="179142"/>
                      <a:pt x="0" y="187775"/>
                      <a:pt x="4008" y="194810"/>
                    </a:cubicBezTo>
                    <a:cubicBezTo>
                      <a:pt x="8017" y="201844"/>
                      <a:pt x="15456" y="206223"/>
                      <a:pt x="23552" y="206314"/>
                    </a:cubicBezTo>
                    <a:lnTo>
                      <a:pt x="216600" y="206314"/>
                    </a:lnTo>
                    <a:cubicBezTo>
                      <a:pt x="224692" y="206221"/>
                      <a:pt x="232127" y="201843"/>
                      <a:pt x="236135" y="194813"/>
                    </a:cubicBezTo>
                    <a:cubicBezTo>
                      <a:pt x="240143" y="187782"/>
                      <a:pt x="240121" y="179154"/>
                      <a:pt x="236078" y="172143"/>
                    </a:cubicBezTo>
                    <a:lnTo>
                      <a:pt x="139566" y="10980"/>
                    </a:lnTo>
                    <a:cubicBezTo>
                      <a:pt x="135437" y="4164"/>
                      <a:pt x="128046" y="0"/>
                      <a:pt x="120076" y="0"/>
                    </a:cubicBezTo>
                    <a:cubicBezTo>
                      <a:pt x="112106" y="0"/>
                      <a:pt x="104715" y="4164"/>
                      <a:pt x="100585" y="10980"/>
                    </a:cubicBezTo>
                  </a:path>
                </a:pathLst>
              </a:custGeom>
              <a:noFill/>
              <a:ln w="23812">
                <a:solidFill>
                  <a:schemeClr val="accent6"/>
                </a:solidFill>
              </a:ln>
            </p:spPr>
          </p:sp>
          <p:sp>
            <p:nvSpPr>
              <p:cNvPr id="42" name="Freeform 42"/>
              <p:cNvSpPr/>
              <p:nvPr/>
            </p:nvSpPr>
            <p:spPr>
              <a:xfrm>
                <a:off x="1095375" y="4838700"/>
                <a:ext cx="9525" cy="9525"/>
              </a:xfrm>
              <a:custGeom>
                <a:avLst/>
                <a:gdLst/>
                <a:ahLst/>
                <a:cxnLst/>
                <a:rect l="l" t="t" r="r" b="b"/>
                <a:pathLst>
                  <a:path w="9525" h="9525">
                    <a:moveTo>
                      <a:pt x="0" y="0"/>
                    </a:moveTo>
                    <a:lnTo>
                      <a:pt x="119" y="0"/>
                    </a:lnTo>
                  </a:path>
                </a:pathLst>
              </a:custGeom>
              <a:noFill/>
              <a:ln w="23812">
                <a:solidFill>
                  <a:schemeClr val="accent6"/>
                </a:solidFill>
              </a:ln>
            </p:spPr>
          </p:sp>
        </p:grpSp>
        <p:sp>
          <p:nvSpPr>
            <p:cNvPr id="44" name="TextBox 44"/>
            <p:cNvSpPr txBox="1"/>
            <p:nvPr/>
          </p:nvSpPr>
          <p:spPr>
            <a:xfrm>
              <a:off x="1421892" y="4654868"/>
              <a:ext cx="4085031" cy="264033"/>
            </a:xfrm>
            <a:prstGeom prst="rect">
              <a:avLst/>
            </a:prstGeom>
            <a:noFill/>
            <a:ln>
              <a:noFill/>
            </a:ln>
          </p:spPr>
          <p:txBody>
            <a:bodyPr wrap="none" lIns="0" tIns="0" rIns="0" bIns="0" anchor="t" anchorCtr="0">
              <a:spAutoFit/>
            </a:bodyPr>
            <a:lstStyle/>
            <a:p>
              <a:pPr algn="l"/>
              <a:r>
                <a:rPr lang="en" sz="1350" b="1" dirty="0">
                  <a:solidFill>
                    <a:schemeClr val="accent6"/>
                  </a:solidFill>
                  <a:latin typeface="+mn-lt"/>
                  <a:ea typeface="+mn-ea"/>
                  <a:cs typeface="+mn-cs"/>
                </a:rPr>
                <a:t>Red line: never hide keyword-stuffed text.</a:t>
              </a:r>
            </a:p>
          </p:txBody>
        </p:sp>
        <p:sp>
          <p:nvSpPr>
            <p:cNvPr id="45" name="TextBox 45"/>
            <p:cNvSpPr txBox="1"/>
            <p:nvPr/>
          </p:nvSpPr>
          <p:spPr>
            <a:xfrm>
              <a:off x="946404" y="4994910"/>
              <a:ext cx="5936243" cy="234696"/>
            </a:xfrm>
            <a:prstGeom prst="rect">
              <a:avLst/>
            </a:prstGeom>
            <a:noFill/>
            <a:ln>
              <a:noFill/>
            </a:ln>
          </p:spPr>
          <p:txBody>
            <a:bodyPr wrap="none" lIns="0" tIns="0" rIns="0" bIns="0" anchor="t" anchorCtr="0">
              <a:spAutoFit/>
            </a:bodyPr>
            <a:lstStyle/>
            <a:p>
              <a:pPr algn="l"/>
              <a:r>
                <a:rPr lang="en" sz="1200" dirty="0">
                  <a:solidFill>
                    <a:schemeClr val="dk1"/>
                  </a:solidFill>
                  <a:latin typeface="+mn-lt"/>
                  <a:ea typeface="+mn-ea"/>
                  <a:cs typeface="+mn-cs"/>
                </a:rPr>
                <a:t>AI reads raw source code, not just what renders on screen — hidden text is</a:t>
              </a:r>
            </a:p>
          </p:txBody>
        </p:sp>
        <p:sp>
          <p:nvSpPr>
            <p:cNvPr id="46" name="TextBox 46"/>
            <p:cNvSpPr txBox="1"/>
            <p:nvPr/>
          </p:nvSpPr>
          <p:spPr>
            <a:xfrm>
              <a:off x="946404" y="5242560"/>
              <a:ext cx="6102401" cy="234696"/>
            </a:xfrm>
            <a:prstGeom prst="rect">
              <a:avLst/>
            </a:prstGeom>
            <a:noFill/>
            <a:ln>
              <a:noFill/>
            </a:ln>
          </p:spPr>
          <p:txBody>
            <a:bodyPr wrap="none" lIns="0" tIns="0" rIns="0" bIns="0" anchor="t" anchorCtr="0">
              <a:spAutoFit/>
            </a:bodyPr>
            <a:lstStyle/>
            <a:p>
              <a:pPr algn="l"/>
              <a:r>
                <a:rPr lang="en" sz="1200" dirty="0">
                  <a:solidFill>
                    <a:schemeClr val="dk1"/>
                  </a:solidFill>
                  <a:latin typeface="+mn-lt"/>
                  <a:ea typeface="+mn-ea"/>
                  <a:cs typeface="+mn-cs"/>
                </a:rPr>
                <a:t>read straight from the code and treated as manipulation, not a clever trick.</a:t>
              </a:r>
            </a:p>
          </p:txBody>
        </p:sp>
      </p:grpSp>
      <p:grpSp>
        <p:nvGrpSpPr>
          <p:cNvPr id="51" name="Group 51"/>
          <p:cNvGrpSpPr/>
          <p:nvPr/>
        </p:nvGrpSpPr>
        <p:grpSpPr>
          <a:xfrm>
            <a:off x="680466" y="6248400"/>
            <a:ext cx="10831068" cy="415861"/>
            <a:chOff x="680466" y="6248400"/>
            <a:chExt cx="10831068" cy="415861"/>
          </a:xfrm>
        </p:grpSpPr>
        <p:sp>
          <p:nvSpPr>
            <p:cNvPr id="48" name="Line 48"/>
            <p:cNvSpPr/>
            <p:nvPr/>
          </p:nvSpPr>
          <p:spPr>
            <a:xfrm>
              <a:off x="685800" y="6248400"/>
              <a:ext cx="10820400" cy="9525"/>
            </a:xfrm>
            <a:custGeom>
              <a:avLst/>
              <a:gdLst/>
              <a:ahLst/>
              <a:cxnLst/>
              <a:rect l="l" t="t" r="r" b="b"/>
              <a:pathLst>
                <a:path w="10820400" h="9525">
                  <a:moveTo>
                    <a:pt x="0" y="0"/>
                  </a:moveTo>
                  <a:lnTo>
                    <a:pt x="10820400" y="0"/>
                  </a:lnTo>
                </a:path>
              </a:pathLst>
            </a:custGeom>
            <a:noFill/>
            <a:ln w="9525">
              <a:solidFill>
                <a:srgbClr val="26314D"/>
              </a:solidFill>
            </a:ln>
          </p:spPr>
        </p:sp>
        <p:sp>
          <p:nvSpPr>
            <p:cNvPr id="49" name="TextBox 49"/>
            <p:cNvSpPr txBox="1"/>
            <p:nvPr/>
          </p:nvSpPr>
          <p:spPr>
            <a:xfrm>
              <a:off x="680466" y="6458902"/>
              <a:ext cx="3218552" cy="205359"/>
            </a:xfrm>
            <a:prstGeom prst="rect">
              <a:avLst/>
            </a:prstGeom>
            <a:noFill/>
            <a:ln>
              <a:noFill/>
            </a:ln>
          </p:spPr>
          <p:txBody>
            <a:bodyPr wrap="none" lIns="0" tIns="0" rIns="0" bIns="0" anchor="t" anchorCtr="0">
              <a:spAutoFit/>
            </a:bodyPr>
            <a:lstStyle/>
            <a:p>
              <a:pPr algn="l"/>
              <a:r>
                <a:rPr lang="en" sz="1050" dirty="0">
                  <a:solidFill>
                    <a:srgbClr val="93A0C2"/>
                  </a:solidFill>
                  <a:latin typeface="+mn-lt"/>
                  <a:ea typeface="+mn-ea"/>
                  <a:cs typeface="+mn-cs"/>
                </a:rPr>
                <a:t>GEO From Zero to One · Part 5: Writing for AI</a:t>
              </a:r>
            </a:p>
          </p:txBody>
        </p:sp>
        <p:sp>
          <p:nvSpPr>
            <p:cNvPr id="50" name="TextBox 50"/>
            <p:cNvSpPr txBox="1"/>
            <p:nvPr/>
          </p:nvSpPr>
          <p:spPr>
            <a:xfrm>
              <a:off x="11027340" y="6458902"/>
              <a:ext cx="484194" cy="205359"/>
            </a:xfrm>
            <a:prstGeom prst="rect">
              <a:avLst/>
            </a:prstGeom>
            <a:noFill/>
            <a:ln>
              <a:noFill/>
            </a:ln>
          </p:spPr>
          <p:txBody>
            <a:bodyPr wrap="none" lIns="0" tIns="0" rIns="0" bIns="0" anchor="t" anchorCtr="0">
              <a:spAutoFit/>
            </a:bodyPr>
            <a:lstStyle/>
            <a:p>
              <a:pPr algn="r"/>
              <a:r>
                <a:rPr lang="en" sz="1050" dirty="0">
                  <a:solidFill>
                    <a:srgbClr val="93A0C2"/>
                  </a:solidFill>
                  <a:latin typeface="+mn-lt"/>
                  <a:ea typeface="+mn-ea"/>
                  <a:cs typeface="+mn-cs"/>
                </a:rPr>
                <a:t>09 / 14</a:t>
              </a:r>
            </a:p>
          </p:txBody>
        </p:sp>
      </p:gr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669036" y="499110"/>
            <a:ext cx="9058136" cy="914019"/>
            <a:chOff x="669036" y="499110"/>
            <a:chExt cx="9058136" cy="914019"/>
          </a:xfrm>
        </p:grpSpPr>
        <p:sp>
          <p:nvSpPr>
            <p:cNvPr id="2" name="TextBox 2"/>
            <p:cNvSpPr txBox="1"/>
            <p:nvPr/>
          </p:nvSpPr>
          <p:spPr>
            <a:xfrm>
              <a:off x="679704" y="499110"/>
              <a:ext cx="1961022" cy="234696"/>
            </a:xfrm>
            <a:prstGeom prst="rect">
              <a:avLst/>
            </a:prstGeom>
            <a:noFill/>
            <a:ln>
              <a:noFill/>
            </a:ln>
          </p:spPr>
          <p:txBody>
            <a:bodyPr wrap="none" lIns="0" tIns="0" rIns="0" bIns="0" anchor="t" anchorCtr="0">
              <a:spAutoFit/>
            </a:bodyPr>
            <a:lstStyle/>
            <a:p>
              <a:pPr algn="l"/>
              <a:r>
                <a:rPr lang="en" sz="1200" b="1" spc="150" dirty="0">
                  <a:solidFill>
                    <a:srgbClr val="93A0C2"/>
                  </a:solidFill>
                  <a:latin typeface="+mn-lt"/>
                  <a:ea typeface="+mn-ea"/>
                  <a:cs typeface="+mn-cs"/>
                </a:rPr>
                <a:t>BUILDING YOUR SITE</a:t>
              </a:r>
            </a:p>
          </p:txBody>
        </p:sp>
        <p:sp>
          <p:nvSpPr>
            <p:cNvPr id="3" name="TextBox 3"/>
            <p:cNvSpPr txBox="1"/>
            <p:nvPr/>
          </p:nvSpPr>
          <p:spPr>
            <a:xfrm>
              <a:off x="669036" y="767715"/>
              <a:ext cx="9058136" cy="645414"/>
            </a:xfrm>
            <a:prstGeom prst="rect">
              <a:avLst/>
            </a:prstGeom>
            <a:noFill/>
            <a:ln>
              <a:noFill/>
            </a:ln>
          </p:spPr>
          <p:txBody>
            <a:bodyPr wrap="none" lIns="0" tIns="0" rIns="0" bIns="0" anchor="t" anchorCtr="0">
              <a:spAutoFit/>
            </a:bodyPr>
            <a:lstStyle/>
            <a:p>
              <a:pPr algn="l"/>
              <a:r>
                <a:rPr lang="en" sz="3300" b="1" dirty="0">
                  <a:solidFill>
                    <a:schemeClr val="dk1"/>
                  </a:solidFill>
                  <a:latin typeface="+mj-lt"/>
                  <a:ea typeface="+mj-ea"/>
                  <a:cs typeface="+mj-cs"/>
                </a:rPr>
                <a:t>Give Your Site a Machine-Readable Label</a:t>
              </a:r>
            </a:p>
          </p:txBody>
        </p:sp>
      </p:grpSp>
      <p:grpSp>
        <p:nvGrpSpPr>
          <p:cNvPr id="31" name="Group 31"/>
          <p:cNvGrpSpPr/>
          <p:nvPr/>
        </p:nvGrpSpPr>
        <p:grpSpPr>
          <a:xfrm>
            <a:off x="685800" y="1352550"/>
            <a:ext cx="4762500" cy="4572000"/>
            <a:chOff x="685800" y="1352550"/>
            <a:chExt cx="4762500" cy="4572000"/>
          </a:xfrm>
        </p:grpSpPr>
        <p:sp>
          <p:nvSpPr>
            <p:cNvPr id="5" name="Rectangle 5"/>
            <p:cNvSpPr/>
            <p:nvPr/>
          </p:nvSpPr>
          <p:spPr>
            <a:xfrm>
              <a:off x="685800" y="1352550"/>
              <a:ext cx="4762500" cy="2095500"/>
            </a:xfrm>
            <a:prstGeom prst="roundRect">
              <a:avLst>
                <a:gd name="adj" fmla="val 7273"/>
              </a:avLst>
            </a:prstGeom>
            <a:solidFill>
              <a:schemeClr val="accent5"/>
            </a:solidFill>
            <a:ln w="9525">
              <a:solidFill>
                <a:srgbClr val="26314D"/>
              </a:solidFill>
            </a:ln>
          </p:spPr>
        </p:sp>
        <p:grpSp>
          <p:nvGrpSpPr>
            <p:cNvPr id="11" name="Group 11"/>
            <p:cNvGrpSpPr/>
            <p:nvPr/>
          </p:nvGrpSpPr>
          <p:grpSpPr>
            <a:xfrm>
              <a:off x="1012031" y="1597819"/>
              <a:ext cx="166688" cy="214312"/>
              <a:chOff x="1012031" y="1597819"/>
              <a:chExt cx="166688" cy="214312"/>
            </a:xfrm>
          </p:grpSpPr>
          <p:sp>
            <p:nvSpPr>
              <p:cNvPr id="6" name="Freeform 6"/>
              <p:cNvSpPr/>
              <p:nvPr/>
            </p:nvSpPr>
            <p:spPr>
              <a:xfrm>
                <a:off x="1119188" y="1597819"/>
                <a:ext cx="59531" cy="59531"/>
              </a:xfrm>
              <a:custGeom>
                <a:avLst/>
                <a:gdLst/>
                <a:ahLst/>
                <a:cxnLst/>
                <a:rect l="l" t="t" r="r" b="b"/>
                <a:pathLst>
                  <a:path w="59531" h="59531">
                    <a:moveTo>
                      <a:pt x="0" y="0"/>
                    </a:moveTo>
                    <a:lnTo>
                      <a:pt x="0" y="47625"/>
                    </a:lnTo>
                    <a:cubicBezTo>
                      <a:pt x="0" y="54201"/>
                      <a:pt x="5331" y="59531"/>
                      <a:pt x="11906" y="59531"/>
                    </a:cubicBezTo>
                    <a:lnTo>
                      <a:pt x="59531" y="59531"/>
                    </a:lnTo>
                  </a:path>
                </a:pathLst>
              </a:custGeom>
              <a:noFill/>
              <a:ln w="23812">
                <a:solidFill>
                  <a:schemeClr val="accent1"/>
                </a:solidFill>
              </a:ln>
            </p:spPr>
          </p:sp>
          <p:sp>
            <p:nvSpPr>
              <p:cNvPr id="7" name="Freeform 7"/>
              <p:cNvSpPr/>
              <p:nvPr/>
            </p:nvSpPr>
            <p:spPr>
              <a:xfrm>
                <a:off x="1012031" y="1597819"/>
                <a:ext cx="166688" cy="214312"/>
              </a:xfrm>
              <a:custGeom>
                <a:avLst/>
                <a:gdLst/>
                <a:ahLst/>
                <a:cxnLst/>
                <a:rect l="l" t="t" r="r" b="b"/>
                <a:pathLst>
                  <a:path w="166688" h="214312">
                    <a:moveTo>
                      <a:pt x="142875" y="214312"/>
                    </a:moveTo>
                    <a:lnTo>
                      <a:pt x="23812" y="214312"/>
                    </a:lnTo>
                    <a:cubicBezTo>
                      <a:pt x="10661" y="214312"/>
                      <a:pt x="0" y="203651"/>
                      <a:pt x="0" y="190500"/>
                    </a:cubicBezTo>
                    <a:lnTo>
                      <a:pt x="0" y="23812"/>
                    </a:lnTo>
                    <a:cubicBezTo>
                      <a:pt x="0" y="10661"/>
                      <a:pt x="10661" y="0"/>
                      <a:pt x="23812" y="0"/>
                    </a:cubicBezTo>
                    <a:lnTo>
                      <a:pt x="107156" y="0"/>
                    </a:lnTo>
                    <a:lnTo>
                      <a:pt x="166688" y="59531"/>
                    </a:lnTo>
                    <a:lnTo>
                      <a:pt x="166688" y="190500"/>
                    </a:lnTo>
                    <a:cubicBezTo>
                      <a:pt x="166688" y="203651"/>
                      <a:pt x="156026" y="214312"/>
                      <a:pt x="142875" y="214312"/>
                    </a:cubicBezTo>
                  </a:path>
                </a:pathLst>
              </a:custGeom>
              <a:noFill/>
              <a:ln w="23812">
                <a:solidFill>
                  <a:schemeClr val="accent1"/>
                </a:solidFill>
              </a:ln>
            </p:spPr>
          </p:sp>
          <p:sp>
            <p:nvSpPr>
              <p:cNvPr id="8" name="Freeform 8"/>
              <p:cNvSpPr/>
              <p:nvPr/>
            </p:nvSpPr>
            <p:spPr>
              <a:xfrm>
                <a:off x="1059656" y="1669256"/>
                <a:ext cx="11906" cy="9525"/>
              </a:xfrm>
              <a:custGeom>
                <a:avLst/>
                <a:gdLst/>
                <a:ahLst/>
                <a:cxnLst/>
                <a:rect l="l" t="t" r="r" b="b"/>
                <a:pathLst>
                  <a:path w="11906" h="9525">
                    <a:moveTo>
                      <a:pt x="0" y="0"/>
                    </a:moveTo>
                    <a:lnTo>
                      <a:pt x="11906" y="0"/>
                    </a:lnTo>
                  </a:path>
                </a:pathLst>
              </a:custGeom>
              <a:noFill/>
              <a:ln w="23812">
                <a:solidFill>
                  <a:schemeClr val="accent1"/>
                </a:solidFill>
              </a:ln>
            </p:spPr>
          </p:sp>
          <p:sp>
            <p:nvSpPr>
              <p:cNvPr id="9" name="Freeform 9"/>
              <p:cNvSpPr/>
              <p:nvPr/>
            </p:nvSpPr>
            <p:spPr>
              <a:xfrm>
                <a:off x="1059656" y="1716881"/>
                <a:ext cx="71438" cy="9525"/>
              </a:xfrm>
              <a:custGeom>
                <a:avLst/>
                <a:gdLst/>
                <a:ahLst/>
                <a:cxnLst/>
                <a:rect l="l" t="t" r="r" b="b"/>
                <a:pathLst>
                  <a:path w="71438" h="9525">
                    <a:moveTo>
                      <a:pt x="0" y="0"/>
                    </a:moveTo>
                    <a:lnTo>
                      <a:pt x="71438" y="0"/>
                    </a:lnTo>
                  </a:path>
                </a:pathLst>
              </a:custGeom>
              <a:noFill/>
              <a:ln w="23812">
                <a:solidFill>
                  <a:schemeClr val="accent1"/>
                </a:solidFill>
              </a:ln>
            </p:spPr>
          </p:sp>
          <p:sp>
            <p:nvSpPr>
              <p:cNvPr id="10" name="Freeform 10"/>
              <p:cNvSpPr/>
              <p:nvPr/>
            </p:nvSpPr>
            <p:spPr>
              <a:xfrm>
                <a:off x="1059656" y="1764506"/>
                <a:ext cx="71438" cy="9525"/>
              </a:xfrm>
              <a:custGeom>
                <a:avLst/>
                <a:gdLst/>
                <a:ahLst/>
                <a:cxnLst/>
                <a:rect l="l" t="t" r="r" b="b"/>
                <a:pathLst>
                  <a:path w="71438" h="9525">
                    <a:moveTo>
                      <a:pt x="0" y="0"/>
                    </a:moveTo>
                    <a:lnTo>
                      <a:pt x="71438" y="0"/>
                    </a:lnTo>
                  </a:path>
                </a:pathLst>
              </a:custGeom>
              <a:noFill/>
              <a:ln w="23812">
                <a:solidFill>
                  <a:schemeClr val="accent1"/>
                </a:solidFill>
              </a:ln>
            </p:spPr>
          </p:sp>
        </p:grpSp>
        <p:sp>
          <p:nvSpPr>
            <p:cNvPr id="12" name="TextBox 12"/>
            <p:cNvSpPr txBox="1"/>
            <p:nvPr/>
          </p:nvSpPr>
          <p:spPr>
            <a:xfrm>
              <a:off x="1364742" y="1606868"/>
              <a:ext cx="1555645" cy="264033"/>
            </a:xfrm>
            <a:prstGeom prst="rect">
              <a:avLst/>
            </a:prstGeom>
            <a:noFill/>
            <a:ln>
              <a:noFill/>
            </a:ln>
          </p:spPr>
          <p:txBody>
            <a:bodyPr wrap="none" lIns="0" tIns="0" rIns="0" bIns="0" anchor="t" anchorCtr="0">
              <a:spAutoFit/>
            </a:bodyPr>
            <a:lstStyle/>
            <a:p>
              <a:pPr algn="l"/>
              <a:r>
                <a:rPr lang="en" sz="1350" b="1" dirty="0">
                  <a:solidFill>
                    <a:schemeClr val="dk1"/>
                  </a:solidFill>
                  <a:latin typeface="+mn-lt"/>
                  <a:ea typeface="+mn-ea"/>
                  <a:cs typeface="+mn-cs"/>
                </a:rPr>
                <a:t>Foundation first</a:t>
              </a:r>
            </a:p>
          </p:txBody>
        </p:sp>
        <p:sp>
          <p:nvSpPr>
            <p:cNvPr id="13" name="TextBox 13"/>
            <p:cNvSpPr txBox="1"/>
            <p:nvPr/>
          </p:nvSpPr>
          <p:spPr>
            <a:xfrm>
              <a:off x="946785" y="1993106"/>
              <a:ext cx="2383742" cy="220028"/>
            </a:xfrm>
            <a:prstGeom prst="rect">
              <a:avLst/>
            </a:prstGeom>
            <a:noFill/>
            <a:ln>
              <a:noFill/>
            </a:ln>
          </p:spPr>
          <p:txBody>
            <a:bodyPr wrap="none" lIns="0" tIns="0" rIns="0" bIns="0" anchor="t" anchorCtr="0">
              <a:spAutoFit/>
            </a:bodyPr>
            <a:lstStyle/>
            <a:p>
              <a:pPr algn="l"/>
              <a:r>
                <a:rPr lang="en" sz="1120" dirty="0">
                  <a:solidFill>
                    <a:srgbClr val="93A0C2"/>
                  </a:solidFill>
                  <a:latin typeface="+mn-lt"/>
                  <a:ea typeface="+mn-ea"/>
                  <a:cs typeface="+mn-cs"/>
                </a:rPr>
                <a:t>Don’t only publish company news</a:t>
              </a:r>
            </a:p>
          </p:txBody>
        </p:sp>
        <p:sp>
          <p:nvSpPr>
            <p:cNvPr id="14" name="TextBox 14"/>
            <p:cNvSpPr txBox="1"/>
            <p:nvPr/>
          </p:nvSpPr>
          <p:spPr>
            <a:xfrm>
              <a:off x="946785" y="2202656"/>
              <a:ext cx="2469053" cy="220028"/>
            </a:xfrm>
            <a:prstGeom prst="rect">
              <a:avLst/>
            </a:prstGeom>
            <a:noFill/>
            <a:ln>
              <a:noFill/>
            </a:ln>
          </p:spPr>
          <p:txBody>
            <a:bodyPr wrap="none" lIns="0" tIns="0" rIns="0" bIns="0" anchor="t" anchorCtr="0">
              <a:spAutoFit/>
            </a:bodyPr>
            <a:lstStyle/>
            <a:p>
              <a:pPr algn="l"/>
              <a:r>
                <a:rPr lang="en" sz="1120" dirty="0">
                  <a:solidFill>
                    <a:srgbClr val="93A0C2"/>
                  </a:solidFill>
                  <a:latin typeface="+mn-lt"/>
                  <a:ea typeface="+mn-ea"/>
                  <a:cs typeface="+mn-cs"/>
                </a:rPr>
                <a:t>and team photos — run a blog with</a:t>
              </a:r>
            </a:p>
          </p:txBody>
        </p:sp>
        <p:sp>
          <p:nvSpPr>
            <p:cNvPr id="15" name="TextBox 15"/>
            <p:cNvSpPr txBox="1"/>
            <p:nvPr/>
          </p:nvSpPr>
          <p:spPr>
            <a:xfrm>
              <a:off x="946785" y="2412206"/>
              <a:ext cx="2453975" cy="220028"/>
            </a:xfrm>
            <a:prstGeom prst="rect">
              <a:avLst/>
            </a:prstGeom>
            <a:noFill/>
            <a:ln>
              <a:noFill/>
            </a:ln>
          </p:spPr>
          <p:txBody>
            <a:bodyPr wrap="none" lIns="0" tIns="0" rIns="0" bIns="0" anchor="t" anchorCtr="0">
              <a:spAutoFit/>
            </a:bodyPr>
            <a:lstStyle/>
            <a:p>
              <a:pPr algn="l"/>
              <a:r>
                <a:rPr lang="en" sz="1120" dirty="0">
                  <a:solidFill>
                    <a:srgbClr val="93A0C2"/>
                  </a:solidFill>
                  <a:latin typeface="+mn-lt"/>
                  <a:ea typeface="+mn-ea"/>
                  <a:cs typeface="+mn-cs"/>
                </a:rPr>
                <a:t>whitepapers, how-to guides, and</a:t>
              </a:r>
            </a:p>
          </p:txBody>
        </p:sp>
        <p:sp>
          <p:nvSpPr>
            <p:cNvPr id="16" name="TextBox 16"/>
            <p:cNvSpPr txBox="1"/>
            <p:nvPr/>
          </p:nvSpPr>
          <p:spPr>
            <a:xfrm>
              <a:off x="946785" y="2621756"/>
              <a:ext cx="1632255" cy="220028"/>
            </a:xfrm>
            <a:prstGeom prst="rect">
              <a:avLst/>
            </a:prstGeom>
            <a:noFill/>
            <a:ln>
              <a:noFill/>
            </a:ln>
          </p:spPr>
          <p:txBody>
            <a:bodyPr wrap="none" lIns="0" tIns="0" rIns="0" bIns="0" anchor="t" anchorCtr="0">
              <a:spAutoFit/>
            </a:bodyPr>
            <a:lstStyle/>
            <a:p>
              <a:pPr algn="l"/>
              <a:r>
                <a:rPr lang="en" sz="1120" dirty="0">
                  <a:solidFill>
                    <a:srgbClr val="93A0C2"/>
                  </a:solidFill>
                  <a:latin typeface="+mn-lt"/>
                  <a:ea typeface="+mn-ea"/>
                  <a:cs typeface="+mn-cs"/>
                </a:rPr>
                <a:t>complete spec tables.</a:t>
              </a:r>
            </a:p>
          </p:txBody>
        </p:sp>
        <p:sp>
          <p:nvSpPr>
            <p:cNvPr id="17" name="TextBox 17"/>
            <p:cNvSpPr txBox="1"/>
            <p:nvPr/>
          </p:nvSpPr>
          <p:spPr>
            <a:xfrm>
              <a:off x="946785" y="2945606"/>
              <a:ext cx="2470626" cy="220028"/>
            </a:xfrm>
            <a:prstGeom prst="rect">
              <a:avLst/>
            </a:prstGeom>
            <a:noFill/>
            <a:ln>
              <a:noFill/>
            </a:ln>
          </p:spPr>
          <p:txBody>
            <a:bodyPr wrap="none" lIns="0" tIns="0" rIns="0" bIns="0" anchor="t" anchorCtr="0">
              <a:spAutoFit/>
            </a:bodyPr>
            <a:lstStyle/>
            <a:p>
              <a:pPr algn="l"/>
              <a:r>
                <a:rPr lang="en" sz="1120" b="1" dirty="0">
                  <a:solidFill>
                    <a:schemeClr val="accent2"/>
                  </a:solidFill>
                  <a:latin typeface="+mn-lt"/>
                  <a:ea typeface="+mn-ea"/>
                  <a:cs typeface="+mn-cs"/>
                </a:rPr>
                <a:t>This dense, structured content</a:t>
              </a:r>
            </a:p>
          </p:txBody>
        </p:sp>
        <p:sp>
          <p:nvSpPr>
            <p:cNvPr id="18" name="TextBox 18"/>
            <p:cNvSpPr txBox="1"/>
            <p:nvPr/>
          </p:nvSpPr>
          <p:spPr>
            <a:xfrm>
              <a:off x="946785" y="3155156"/>
              <a:ext cx="2492764" cy="220028"/>
            </a:xfrm>
            <a:prstGeom prst="rect">
              <a:avLst/>
            </a:prstGeom>
            <a:noFill/>
            <a:ln>
              <a:noFill/>
            </a:ln>
          </p:spPr>
          <p:txBody>
            <a:bodyPr wrap="none" lIns="0" tIns="0" rIns="0" bIns="0" anchor="t" anchorCtr="0">
              <a:spAutoFit/>
            </a:bodyPr>
            <a:lstStyle/>
            <a:p>
              <a:pPr algn="l"/>
              <a:r>
                <a:rPr lang="en" sz="1120" b="1" dirty="0">
                  <a:solidFill>
                    <a:schemeClr val="accent2"/>
                  </a:solidFill>
                  <a:latin typeface="+mn-lt"/>
                  <a:ea typeface="+mn-ea"/>
                  <a:cs typeface="+mn-cs"/>
                </a:rPr>
                <a:t>is what AI most wants to crawl.</a:t>
              </a:r>
            </a:p>
          </p:txBody>
        </p:sp>
        <p:sp>
          <p:nvSpPr>
            <p:cNvPr id="19" name="Rectangle 19"/>
            <p:cNvSpPr/>
            <p:nvPr/>
          </p:nvSpPr>
          <p:spPr>
            <a:xfrm>
              <a:off x="685800" y="3638550"/>
              <a:ext cx="4762500" cy="2286000"/>
            </a:xfrm>
            <a:prstGeom prst="roundRect">
              <a:avLst>
                <a:gd name="adj" fmla="val 6667"/>
              </a:avLst>
            </a:prstGeom>
            <a:solidFill>
              <a:schemeClr val="accent5"/>
            </a:solidFill>
            <a:ln w="9525">
              <a:solidFill>
                <a:srgbClr val="26314D"/>
              </a:solidFill>
            </a:ln>
          </p:spPr>
        </p:sp>
        <p:grpSp>
          <p:nvGrpSpPr>
            <p:cNvPr id="23" name="Group 23"/>
            <p:cNvGrpSpPr/>
            <p:nvPr/>
          </p:nvGrpSpPr>
          <p:grpSpPr>
            <a:xfrm>
              <a:off x="988219" y="3895725"/>
              <a:ext cx="214312" cy="190500"/>
              <a:chOff x="988219" y="3895725"/>
              <a:chExt cx="214312" cy="190500"/>
            </a:xfrm>
          </p:grpSpPr>
          <p:sp>
            <p:nvSpPr>
              <p:cNvPr id="20" name="Freeform 20"/>
              <p:cNvSpPr/>
              <p:nvPr/>
            </p:nvSpPr>
            <p:spPr>
              <a:xfrm>
                <a:off x="988219" y="3943350"/>
                <a:ext cx="47625" cy="95250"/>
              </a:xfrm>
              <a:custGeom>
                <a:avLst/>
                <a:gdLst/>
                <a:ahLst/>
                <a:cxnLst/>
                <a:rect l="l" t="t" r="r" b="b"/>
                <a:pathLst>
                  <a:path w="47625" h="95250">
                    <a:moveTo>
                      <a:pt x="47625" y="0"/>
                    </a:moveTo>
                    <a:lnTo>
                      <a:pt x="0" y="47625"/>
                    </a:lnTo>
                    <a:lnTo>
                      <a:pt x="47625" y="95250"/>
                    </a:lnTo>
                  </a:path>
                </a:pathLst>
              </a:custGeom>
              <a:noFill/>
              <a:ln w="23812">
                <a:solidFill>
                  <a:schemeClr val="accent2"/>
                </a:solidFill>
              </a:ln>
            </p:spPr>
          </p:sp>
          <p:sp>
            <p:nvSpPr>
              <p:cNvPr id="21" name="Freeform 21"/>
              <p:cNvSpPr/>
              <p:nvPr/>
            </p:nvSpPr>
            <p:spPr>
              <a:xfrm>
                <a:off x="1154906" y="3943350"/>
                <a:ext cx="47625" cy="95250"/>
              </a:xfrm>
              <a:custGeom>
                <a:avLst/>
                <a:gdLst/>
                <a:ahLst/>
                <a:cxnLst/>
                <a:rect l="l" t="t" r="r" b="b"/>
                <a:pathLst>
                  <a:path w="47625" h="95250">
                    <a:moveTo>
                      <a:pt x="0" y="0"/>
                    </a:moveTo>
                    <a:lnTo>
                      <a:pt x="47625" y="47625"/>
                    </a:lnTo>
                    <a:lnTo>
                      <a:pt x="0" y="95250"/>
                    </a:lnTo>
                  </a:path>
                </a:pathLst>
              </a:custGeom>
              <a:noFill/>
              <a:ln w="23812">
                <a:solidFill>
                  <a:schemeClr val="accent2"/>
                </a:solidFill>
              </a:ln>
            </p:spPr>
          </p:sp>
          <p:sp>
            <p:nvSpPr>
              <p:cNvPr id="22" name="Freeform 22"/>
              <p:cNvSpPr/>
              <p:nvPr/>
            </p:nvSpPr>
            <p:spPr>
              <a:xfrm>
                <a:off x="1071562" y="3895725"/>
                <a:ext cx="47625" cy="190500"/>
              </a:xfrm>
              <a:custGeom>
                <a:avLst/>
                <a:gdLst/>
                <a:ahLst/>
                <a:cxnLst/>
                <a:rect l="l" t="t" r="r" b="b"/>
                <a:pathLst>
                  <a:path w="47625" h="190500">
                    <a:moveTo>
                      <a:pt x="47625" y="0"/>
                    </a:moveTo>
                    <a:lnTo>
                      <a:pt x="0" y="190500"/>
                    </a:lnTo>
                  </a:path>
                </a:pathLst>
              </a:custGeom>
              <a:noFill/>
              <a:ln w="23812">
                <a:solidFill>
                  <a:schemeClr val="accent2"/>
                </a:solidFill>
              </a:ln>
            </p:spPr>
          </p:sp>
        </p:grpSp>
        <p:sp>
          <p:nvSpPr>
            <p:cNvPr id="24" name="TextBox 24"/>
            <p:cNvSpPr txBox="1"/>
            <p:nvPr/>
          </p:nvSpPr>
          <p:spPr>
            <a:xfrm>
              <a:off x="1364742" y="3892868"/>
              <a:ext cx="2197605" cy="264033"/>
            </a:xfrm>
            <a:prstGeom prst="rect">
              <a:avLst/>
            </a:prstGeom>
            <a:noFill/>
            <a:ln>
              <a:noFill/>
            </a:ln>
          </p:spPr>
          <p:txBody>
            <a:bodyPr wrap="none" lIns="0" tIns="0" rIns="0" bIns="0" anchor="t" anchorCtr="0">
              <a:spAutoFit/>
            </a:bodyPr>
            <a:lstStyle/>
            <a:p>
              <a:pPr algn="l"/>
              <a:r>
                <a:rPr lang="en" sz="1350" b="1" dirty="0">
                  <a:solidFill>
                    <a:schemeClr val="dk1"/>
                  </a:solidFill>
                  <a:latin typeface="+mn-lt"/>
                  <a:ea typeface="+mn-ea"/>
                  <a:cs typeface="+mn-cs"/>
                </a:rPr>
                <a:t>Schema.org (JSON-LD)</a:t>
              </a:r>
            </a:p>
          </p:txBody>
        </p:sp>
        <p:sp>
          <p:nvSpPr>
            <p:cNvPr id="25" name="TextBox 25"/>
            <p:cNvSpPr txBox="1"/>
            <p:nvPr/>
          </p:nvSpPr>
          <p:spPr>
            <a:xfrm>
              <a:off x="946785" y="4279106"/>
              <a:ext cx="2768087" cy="220028"/>
            </a:xfrm>
            <a:prstGeom prst="rect">
              <a:avLst/>
            </a:prstGeom>
            <a:noFill/>
            <a:ln>
              <a:noFill/>
            </a:ln>
          </p:spPr>
          <p:txBody>
            <a:bodyPr wrap="none" lIns="0" tIns="0" rIns="0" bIns="0" anchor="t" anchorCtr="0">
              <a:spAutoFit/>
            </a:bodyPr>
            <a:lstStyle/>
            <a:p>
              <a:pPr algn="l"/>
              <a:r>
                <a:rPr lang="en" sz="1120" dirty="0">
                  <a:solidFill>
                    <a:srgbClr val="93A0C2"/>
                  </a:solidFill>
                  <a:latin typeface="+mn-lt"/>
                  <a:ea typeface="+mn-ea"/>
                  <a:cs typeface="+mn-cs"/>
                </a:rPr>
                <a:t>A machine-readable tagging language:</a:t>
              </a:r>
            </a:p>
          </p:txBody>
        </p:sp>
        <p:sp>
          <p:nvSpPr>
            <p:cNvPr id="26" name="TextBox 26"/>
            <p:cNvSpPr txBox="1"/>
            <p:nvPr/>
          </p:nvSpPr>
          <p:spPr>
            <a:xfrm>
              <a:off x="946785" y="4488656"/>
              <a:ext cx="2743911" cy="220028"/>
            </a:xfrm>
            <a:prstGeom prst="rect">
              <a:avLst/>
            </a:prstGeom>
            <a:noFill/>
            <a:ln>
              <a:noFill/>
            </a:ln>
          </p:spPr>
          <p:txBody>
            <a:bodyPr wrap="none" lIns="0" tIns="0" rIns="0" bIns="0" anchor="t" anchorCtr="0">
              <a:spAutoFit/>
            </a:bodyPr>
            <a:lstStyle/>
            <a:p>
              <a:pPr algn="l"/>
              <a:r>
                <a:rPr lang="en" sz="1120" dirty="0">
                  <a:solidFill>
                    <a:srgbClr val="93A0C2"/>
                  </a:solidFill>
                  <a:latin typeface="+mn-lt"/>
                  <a:ea typeface="+mn-ea"/>
                  <a:cs typeface="+mn-cs"/>
                </a:rPr>
                <a:t>it tells AI “this is a price”, “this is a</a:t>
              </a:r>
            </a:p>
          </p:txBody>
        </p:sp>
        <p:sp>
          <p:nvSpPr>
            <p:cNvPr id="27" name="TextBox 27"/>
            <p:cNvSpPr txBox="1"/>
            <p:nvPr/>
          </p:nvSpPr>
          <p:spPr>
            <a:xfrm>
              <a:off x="946785" y="4698206"/>
              <a:ext cx="2401204" cy="220028"/>
            </a:xfrm>
            <a:prstGeom prst="rect">
              <a:avLst/>
            </a:prstGeom>
            <a:noFill/>
            <a:ln>
              <a:noFill/>
            </a:ln>
          </p:spPr>
          <p:txBody>
            <a:bodyPr wrap="none" lIns="0" tIns="0" rIns="0" bIns="0" anchor="t" anchorCtr="0">
              <a:spAutoFit/>
            </a:bodyPr>
            <a:lstStyle/>
            <a:p>
              <a:pPr algn="l"/>
              <a:r>
                <a:rPr lang="en" sz="1120" dirty="0">
                  <a:solidFill>
                    <a:srgbClr val="93A0C2"/>
                  </a:solidFill>
                  <a:latin typeface="+mn-lt"/>
                  <a:ea typeface="+mn-ea"/>
                  <a:cs typeface="+mn-cs"/>
                </a:rPr>
                <a:t>rating”, “this is stock status.”</a:t>
              </a:r>
            </a:p>
          </p:txBody>
        </p:sp>
        <p:sp>
          <p:nvSpPr>
            <p:cNvPr id="28" name="TextBox 28"/>
            <p:cNvSpPr txBox="1"/>
            <p:nvPr/>
          </p:nvSpPr>
          <p:spPr>
            <a:xfrm>
              <a:off x="946785" y="5022056"/>
              <a:ext cx="2667850" cy="220028"/>
            </a:xfrm>
            <a:prstGeom prst="rect">
              <a:avLst/>
            </a:prstGeom>
            <a:noFill/>
            <a:ln>
              <a:noFill/>
            </a:ln>
          </p:spPr>
          <p:txBody>
            <a:bodyPr wrap="none" lIns="0" tIns="0" rIns="0" bIns="0" anchor="t" anchorCtr="0">
              <a:spAutoFit/>
            </a:bodyPr>
            <a:lstStyle/>
            <a:p>
              <a:pPr algn="l"/>
              <a:r>
                <a:rPr lang="en" sz="1120" dirty="0">
                  <a:solidFill>
                    <a:schemeClr val="dk1"/>
                  </a:solidFill>
                  <a:latin typeface="+mn-lt"/>
                  <a:ea typeface="+mn-ea"/>
                  <a:cs typeface="+mn-cs"/>
                </a:rPr>
                <a:t>Pages with Schema markup are cited</a:t>
              </a:r>
            </a:p>
          </p:txBody>
        </p:sp>
        <p:sp>
          <p:nvSpPr>
            <p:cNvPr id="29" name="TextBox 29"/>
            <p:cNvSpPr txBox="1"/>
            <p:nvPr/>
          </p:nvSpPr>
          <p:spPr>
            <a:xfrm>
              <a:off x="946785" y="5231606"/>
              <a:ext cx="1740499" cy="220028"/>
            </a:xfrm>
            <a:prstGeom prst="rect">
              <a:avLst/>
            </a:prstGeom>
            <a:noFill/>
            <a:ln>
              <a:noFill/>
            </a:ln>
          </p:spPr>
          <p:txBody>
            <a:bodyPr wrap="none" lIns="0" tIns="0" rIns="0" bIns="0" anchor="t" anchorCtr="0">
              <a:spAutoFit/>
            </a:bodyPr>
            <a:lstStyle/>
            <a:p>
              <a:pPr algn="l"/>
              <a:r>
                <a:rPr lang="en" sz="1120" dirty="0">
                  <a:solidFill>
                    <a:schemeClr val="dk1"/>
                  </a:solidFill>
                  <a:latin typeface="+mn-lt"/>
                  <a:ea typeface="+mn-ea"/>
                  <a:cs typeface="+mn-cs"/>
                </a:rPr>
                <a:t>by AI far more reliably.</a:t>
              </a:r>
            </a:p>
          </p:txBody>
        </p:sp>
        <p:sp>
          <p:nvSpPr>
            <p:cNvPr id="30" name="TextBox 30"/>
            <p:cNvSpPr txBox="1"/>
            <p:nvPr/>
          </p:nvSpPr>
          <p:spPr>
            <a:xfrm>
              <a:off x="947166" y="5563552"/>
              <a:ext cx="2644597" cy="205359"/>
            </a:xfrm>
            <a:prstGeom prst="rect">
              <a:avLst/>
            </a:prstGeom>
            <a:noFill/>
            <a:ln>
              <a:noFill/>
            </a:ln>
          </p:spPr>
          <p:txBody>
            <a:bodyPr wrap="none" lIns="0" tIns="0" rIns="0" bIns="0" anchor="t" anchorCtr="0">
              <a:spAutoFit/>
            </a:bodyPr>
            <a:lstStyle/>
            <a:p>
              <a:pPr algn="l"/>
              <a:r>
                <a:rPr lang="en" sz="1050" dirty="0">
                  <a:solidFill>
                    <a:srgbClr val="93A0C2"/>
                  </a:solidFill>
                  <a:latin typeface="+mn-lt"/>
                  <a:ea typeface="+mn-ea"/>
                  <a:cs typeface="+mn-cs"/>
                </a:rPr>
                <a:t>Usually added by a developer — knowing</a:t>
              </a:r>
            </a:p>
          </p:txBody>
        </p:sp>
      </p:grpSp>
      <p:grpSp>
        <p:nvGrpSpPr>
          <p:cNvPr id="54" name="Group 54"/>
          <p:cNvGrpSpPr/>
          <p:nvPr/>
        </p:nvGrpSpPr>
        <p:grpSpPr>
          <a:xfrm>
            <a:off x="5715000" y="1352550"/>
            <a:ext cx="5791200" cy="4572000"/>
            <a:chOff x="5715000" y="1352550"/>
            <a:chExt cx="5791200" cy="4572000"/>
          </a:xfrm>
        </p:grpSpPr>
        <p:sp>
          <p:nvSpPr>
            <p:cNvPr id="32" name="Rectangle 32"/>
            <p:cNvSpPr/>
            <p:nvPr/>
          </p:nvSpPr>
          <p:spPr>
            <a:xfrm>
              <a:off x="5715000" y="1352550"/>
              <a:ext cx="5791200" cy="4572000"/>
            </a:xfrm>
            <a:prstGeom prst="roundRect">
              <a:avLst>
                <a:gd name="adj" fmla="val 3333"/>
              </a:avLst>
            </a:prstGeom>
            <a:solidFill>
              <a:srgbClr val="0F1626"/>
            </a:solidFill>
            <a:ln w="9525">
              <a:solidFill>
                <a:schemeClr val="accent2"/>
              </a:solidFill>
            </a:ln>
          </p:spPr>
        </p:sp>
        <p:sp>
          <p:nvSpPr>
            <p:cNvPr id="33" name="Rectangle 33"/>
            <p:cNvSpPr/>
            <p:nvPr/>
          </p:nvSpPr>
          <p:spPr>
            <a:xfrm>
              <a:off x="5715000" y="1352550"/>
              <a:ext cx="5791200" cy="342900"/>
            </a:xfrm>
            <a:prstGeom prst="roundRect">
              <a:avLst>
                <a:gd name="adj" fmla="val 44444"/>
              </a:avLst>
            </a:prstGeom>
            <a:solidFill>
              <a:srgbClr val="152036"/>
            </a:solidFill>
            <a:ln>
              <a:noFill/>
            </a:ln>
          </p:spPr>
        </p:sp>
        <p:sp>
          <p:nvSpPr>
            <p:cNvPr id="34" name="Ellipse 34"/>
            <p:cNvSpPr/>
            <p:nvPr/>
          </p:nvSpPr>
          <p:spPr>
            <a:xfrm>
              <a:off x="5895975" y="1476375"/>
              <a:ext cx="95250" cy="95250"/>
            </a:xfrm>
            <a:prstGeom prst="ellipse">
              <a:avLst/>
            </a:prstGeom>
            <a:solidFill>
              <a:schemeClr val="accent6"/>
            </a:solidFill>
            <a:ln>
              <a:noFill/>
            </a:ln>
          </p:spPr>
        </p:sp>
        <p:sp>
          <p:nvSpPr>
            <p:cNvPr id="35" name="Ellipse 35"/>
            <p:cNvSpPr/>
            <p:nvPr/>
          </p:nvSpPr>
          <p:spPr>
            <a:xfrm>
              <a:off x="6086475" y="1476375"/>
              <a:ext cx="95250" cy="95250"/>
            </a:xfrm>
            <a:prstGeom prst="ellipse">
              <a:avLst/>
            </a:prstGeom>
            <a:solidFill>
              <a:srgbClr val="34D399"/>
            </a:solidFill>
            <a:ln>
              <a:noFill/>
            </a:ln>
          </p:spPr>
        </p:sp>
        <p:sp>
          <p:nvSpPr>
            <p:cNvPr id="36" name="Ellipse 36"/>
            <p:cNvSpPr/>
            <p:nvPr/>
          </p:nvSpPr>
          <p:spPr>
            <a:xfrm>
              <a:off x="6276975" y="1476375"/>
              <a:ext cx="95250" cy="95250"/>
            </a:xfrm>
            <a:prstGeom prst="ellipse">
              <a:avLst/>
            </a:prstGeom>
            <a:solidFill>
              <a:schemeClr val="accent1"/>
            </a:solidFill>
            <a:ln>
              <a:noFill/>
            </a:ln>
          </p:spPr>
        </p:sp>
        <p:sp>
          <p:nvSpPr>
            <p:cNvPr id="37" name="TextBox 37"/>
            <p:cNvSpPr txBox="1"/>
            <p:nvPr/>
          </p:nvSpPr>
          <p:spPr>
            <a:xfrm>
              <a:off x="10296383" y="1466374"/>
              <a:ext cx="986170" cy="190690"/>
            </a:xfrm>
            <a:prstGeom prst="rect">
              <a:avLst/>
            </a:prstGeom>
            <a:noFill/>
            <a:ln>
              <a:noFill/>
            </a:ln>
          </p:spPr>
          <p:txBody>
            <a:bodyPr wrap="none" lIns="0" tIns="0" rIns="0" bIns="0" anchor="t" anchorCtr="0">
              <a:spAutoFit/>
            </a:bodyPr>
            <a:lstStyle/>
            <a:p>
              <a:pPr algn="r"/>
              <a:r>
                <a:rPr lang="en" sz="980" dirty="0">
                  <a:solidFill>
                    <a:srgbClr val="93A0C2"/>
                  </a:solidFill>
                  <a:latin typeface="+mn-lt"/>
                  <a:ea typeface="+mn-ea"/>
                  <a:cs typeface="+mn-cs"/>
                </a:rPr>
                <a:t>schema.json-ld</a:t>
              </a:r>
            </a:p>
          </p:txBody>
        </p:sp>
        <p:sp>
          <p:nvSpPr>
            <p:cNvPr id="38" name="TextBox 38"/>
            <p:cNvSpPr txBox="1"/>
            <p:nvPr/>
          </p:nvSpPr>
          <p:spPr>
            <a:xfrm>
              <a:off x="5938266" y="1829752"/>
              <a:ext cx="88411" cy="205359"/>
            </a:xfrm>
            <a:prstGeom prst="rect">
              <a:avLst/>
            </a:prstGeom>
            <a:noFill/>
            <a:ln>
              <a:noFill/>
            </a:ln>
          </p:spPr>
          <p:txBody>
            <a:bodyPr wrap="none" lIns="0" tIns="0" rIns="0" bIns="0" anchor="t" anchorCtr="0">
              <a:spAutoFit/>
            </a:bodyPr>
            <a:lstStyle/>
            <a:p>
              <a:pPr algn="l"/>
              <a:r>
                <a:rPr lang="en" sz="1050" dirty="0">
                  <a:solidFill>
                    <a:srgbClr val="93A0C2"/>
                  </a:solidFill>
                  <a:latin typeface="Consolas"/>
                  <a:ea typeface="Consolas"/>
                  <a:cs typeface="Consolas"/>
                </a:rPr>
                <a:t>{</a:t>
              </a:r>
            </a:p>
          </p:txBody>
        </p:sp>
        <p:sp>
          <p:nvSpPr>
            <p:cNvPr id="39" name="TextBox 39"/>
            <p:cNvSpPr txBox="1"/>
            <p:nvPr/>
          </p:nvSpPr>
          <p:spPr>
            <a:xfrm>
              <a:off x="6090666" y="2058352"/>
              <a:ext cx="2569121" cy="205359"/>
            </a:xfrm>
            <a:prstGeom prst="rect">
              <a:avLst/>
            </a:prstGeom>
            <a:noFill/>
            <a:ln>
              <a:noFill/>
            </a:ln>
          </p:spPr>
          <p:txBody>
            <a:bodyPr wrap="none" lIns="0" tIns="0" rIns="0" bIns="0" anchor="t" anchorCtr="0">
              <a:spAutoFit/>
            </a:bodyPr>
            <a:lstStyle/>
            <a:p>
              <a:pPr algn="l"/>
              <a:r>
                <a:rPr lang="en" sz="1050" dirty="0">
                  <a:solidFill>
                    <a:srgbClr val="93A0C2"/>
                  </a:solidFill>
                  <a:latin typeface="Consolas"/>
                  <a:ea typeface="Consolas"/>
                  <a:cs typeface="Consolas"/>
                </a:rPr>
                <a:t xml:space="preserve">“@context”: </a:t>
              </a:r>
              <a:r>
                <a:rPr lang="en" sz="1050" dirty="0">
                  <a:solidFill>
                    <a:srgbClr val="34D399"/>
                  </a:solidFill>
                  <a:latin typeface="Consolas"/>
                  <a:ea typeface="Consolas"/>
                  <a:cs typeface="Consolas"/>
                </a:rPr>
                <a:t>“https://schema.org”</a:t>
              </a:r>
              <a:r>
                <a:rPr lang="en" sz="1050" dirty="0">
                  <a:solidFill>
                    <a:srgbClr val="93A0C2"/>
                  </a:solidFill>
                  <a:latin typeface="Consolas"/>
                  <a:ea typeface="Consolas"/>
                  <a:cs typeface="Consolas"/>
                </a:rPr>
                <a:t>,</a:t>
              </a:r>
            </a:p>
          </p:txBody>
        </p:sp>
        <p:sp>
          <p:nvSpPr>
            <p:cNvPr id="40" name="TextBox 40"/>
            <p:cNvSpPr txBox="1"/>
            <p:nvPr/>
          </p:nvSpPr>
          <p:spPr>
            <a:xfrm>
              <a:off x="6090666" y="2286952"/>
              <a:ext cx="2316886" cy="205359"/>
            </a:xfrm>
            <a:prstGeom prst="rect">
              <a:avLst/>
            </a:prstGeom>
            <a:noFill/>
            <a:ln>
              <a:noFill/>
            </a:ln>
          </p:spPr>
          <p:txBody>
            <a:bodyPr wrap="none" lIns="0" tIns="0" rIns="0" bIns="0" anchor="t" anchorCtr="0">
              <a:spAutoFit/>
            </a:bodyPr>
            <a:lstStyle/>
            <a:p>
              <a:pPr algn="l"/>
              <a:r>
                <a:rPr lang="en" sz="1050" dirty="0">
                  <a:solidFill>
                    <a:srgbClr val="93A0C2"/>
                  </a:solidFill>
                  <a:latin typeface="Consolas"/>
                  <a:ea typeface="Consolas"/>
                  <a:cs typeface="Consolas"/>
                </a:rPr>
                <a:t xml:space="preserve">“@type”: </a:t>
              </a:r>
              <a:r>
                <a:rPr lang="en" sz="1050" dirty="0">
                  <a:solidFill>
                    <a:srgbClr val="34D399"/>
                  </a:solidFill>
                  <a:latin typeface="Consolas"/>
                  <a:ea typeface="Consolas"/>
                  <a:cs typeface="Consolas"/>
                </a:rPr>
                <a:t>“SoftwareApplication”</a:t>
              </a:r>
              <a:r>
                <a:rPr lang="en" sz="1050" dirty="0">
                  <a:solidFill>
                    <a:srgbClr val="93A0C2"/>
                  </a:solidFill>
                  <a:latin typeface="Consolas"/>
                  <a:ea typeface="Consolas"/>
                  <a:cs typeface="Consolas"/>
                </a:rPr>
                <a:t>,</a:t>
              </a:r>
            </a:p>
          </p:txBody>
        </p:sp>
        <p:sp>
          <p:nvSpPr>
            <p:cNvPr id="41" name="TextBox 41"/>
            <p:cNvSpPr txBox="1"/>
            <p:nvPr/>
          </p:nvSpPr>
          <p:spPr>
            <a:xfrm>
              <a:off x="6090666" y="2515552"/>
              <a:ext cx="2280818" cy="205359"/>
            </a:xfrm>
            <a:prstGeom prst="rect">
              <a:avLst/>
            </a:prstGeom>
            <a:noFill/>
            <a:ln>
              <a:noFill/>
            </a:ln>
          </p:spPr>
          <p:txBody>
            <a:bodyPr wrap="none" lIns="0" tIns="0" rIns="0" bIns="0" anchor="t" anchorCtr="0">
              <a:spAutoFit/>
            </a:bodyPr>
            <a:lstStyle/>
            <a:p>
              <a:pPr algn="l"/>
              <a:r>
                <a:rPr lang="en" sz="1050" dirty="0">
                  <a:solidFill>
                    <a:srgbClr val="93A0C2"/>
                  </a:solidFill>
                  <a:latin typeface="Consolas"/>
                  <a:ea typeface="Consolas"/>
                  <a:cs typeface="Consolas"/>
                </a:rPr>
                <a:t xml:space="preserve">“name”: </a:t>
              </a:r>
              <a:r>
                <a:rPr lang="en" sz="1050" dirty="0">
                  <a:solidFill>
                    <a:schemeClr val="accent2"/>
                  </a:solidFill>
                  <a:latin typeface="Consolas"/>
                  <a:ea typeface="Consolas"/>
                  <a:cs typeface="Consolas"/>
                </a:rPr>
                <a:t>“Cyberbard Auto Test”</a:t>
              </a:r>
              <a:r>
                <a:rPr lang="en" sz="1050" dirty="0">
                  <a:solidFill>
                    <a:srgbClr val="93A0C2"/>
                  </a:solidFill>
                  <a:latin typeface="Consolas"/>
                  <a:ea typeface="Consolas"/>
                  <a:cs typeface="Consolas"/>
                </a:rPr>
                <a:t>,</a:t>
              </a:r>
            </a:p>
          </p:txBody>
        </p:sp>
        <p:sp>
          <p:nvSpPr>
            <p:cNvPr id="42" name="TextBox 42"/>
            <p:cNvSpPr txBox="1"/>
            <p:nvPr/>
          </p:nvSpPr>
          <p:spPr>
            <a:xfrm>
              <a:off x="6090666" y="2744152"/>
              <a:ext cx="1619781" cy="205359"/>
            </a:xfrm>
            <a:prstGeom prst="rect">
              <a:avLst/>
            </a:prstGeom>
            <a:noFill/>
            <a:ln>
              <a:noFill/>
            </a:ln>
          </p:spPr>
          <p:txBody>
            <a:bodyPr wrap="none" lIns="0" tIns="0" rIns="0" bIns="0" anchor="t" anchorCtr="0">
              <a:spAutoFit/>
            </a:bodyPr>
            <a:lstStyle/>
            <a:p>
              <a:pPr algn="l"/>
              <a:r>
                <a:rPr lang="en" sz="1050" dirty="0">
                  <a:solidFill>
                    <a:srgbClr val="93A0C2"/>
                  </a:solidFill>
                  <a:latin typeface="Consolas"/>
                  <a:ea typeface="Consolas"/>
                  <a:cs typeface="Consolas"/>
                </a:rPr>
                <a:t>“applicationCategory”:</a:t>
              </a:r>
            </a:p>
          </p:txBody>
        </p:sp>
        <p:sp>
          <p:nvSpPr>
            <p:cNvPr id="43" name="TextBox 43"/>
            <p:cNvSpPr txBox="1"/>
            <p:nvPr/>
          </p:nvSpPr>
          <p:spPr>
            <a:xfrm>
              <a:off x="6243066" y="2972752"/>
              <a:ext cx="1875701" cy="205359"/>
            </a:xfrm>
            <a:prstGeom prst="rect">
              <a:avLst/>
            </a:prstGeom>
            <a:noFill/>
            <a:ln>
              <a:noFill/>
            </a:ln>
          </p:spPr>
          <p:txBody>
            <a:bodyPr wrap="none" lIns="0" tIns="0" rIns="0" bIns="0" anchor="t" anchorCtr="0">
              <a:spAutoFit/>
            </a:bodyPr>
            <a:lstStyle/>
            <a:p>
              <a:pPr algn="l"/>
              <a:r>
                <a:rPr lang="en" sz="1050" dirty="0">
                  <a:solidFill>
                    <a:srgbClr val="34D399"/>
                  </a:solidFill>
                  <a:latin typeface="Consolas"/>
                  <a:ea typeface="Consolas"/>
                  <a:cs typeface="Consolas"/>
                </a:rPr>
                <a:t>“SEO / GEO auditing tool”,</a:t>
              </a:r>
            </a:p>
          </p:txBody>
        </p:sp>
        <p:sp>
          <p:nvSpPr>
            <p:cNvPr id="44" name="TextBox 44"/>
            <p:cNvSpPr txBox="1"/>
            <p:nvPr/>
          </p:nvSpPr>
          <p:spPr>
            <a:xfrm>
              <a:off x="6090666" y="3201352"/>
              <a:ext cx="2567329" cy="205359"/>
            </a:xfrm>
            <a:prstGeom prst="rect">
              <a:avLst/>
            </a:prstGeom>
            <a:noFill/>
            <a:ln>
              <a:noFill/>
            </a:ln>
          </p:spPr>
          <p:txBody>
            <a:bodyPr wrap="none" lIns="0" tIns="0" rIns="0" bIns="0" anchor="t" anchorCtr="0">
              <a:spAutoFit/>
            </a:bodyPr>
            <a:lstStyle/>
            <a:p>
              <a:pPr algn="l"/>
              <a:r>
                <a:rPr lang="en" sz="1050" dirty="0">
                  <a:solidFill>
                    <a:srgbClr val="93A0C2"/>
                  </a:solidFill>
                  <a:latin typeface="Consolas"/>
                  <a:ea typeface="Consolas"/>
                  <a:cs typeface="Consolas"/>
                </a:rPr>
                <a:t xml:space="preserve">“description”: </a:t>
              </a:r>
              <a:r>
                <a:rPr lang="en" sz="1050" dirty="0">
                  <a:solidFill>
                    <a:srgbClr val="34D399"/>
                  </a:solidFill>
                  <a:latin typeface="Consolas"/>
                  <a:ea typeface="Consolas"/>
                  <a:cs typeface="Consolas"/>
                </a:rPr>
                <a:t>“Free, one-click test</a:t>
              </a:r>
            </a:p>
          </p:txBody>
        </p:sp>
        <p:sp>
          <p:nvSpPr>
            <p:cNvPr id="45" name="TextBox 45"/>
            <p:cNvSpPr txBox="1"/>
            <p:nvPr/>
          </p:nvSpPr>
          <p:spPr>
            <a:xfrm>
              <a:off x="6243066" y="3429952"/>
              <a:ext cx="2019842" cy="205359"/>
            </a:xfrm>
            <a:prstGeom prst="rect">
              <a:avLst/>
            </a:prstGeom>
            <a:noFill/>
            <a:ln>
              <a:noFill/>
            </a:ln>
          </p:spPr>
          <p:txBody>
            <a:bodyPr wrap="none" lIns="0" tIns="0" rIns="0" bIns="0" anchor="t" anchorCtr="0">
              <a:spAutoFit/>
            </a:bodyPr>
            <a:lstStyle/>
            <a:p>
              <a:pPr algn="l"/>
              <a:r>
                <a:rPr lang="en" sz="1050" dirty="0">
                  <a:solidFill>
                    <a:srgbClr val="34D399"/>
                  </a:solidFill>
                  <a:latin typeface="Consolas"/>
                  <a:ea typeface="Consolas"/>
                  <a:cs typeface="Consolas"/>
                </a:rPr>
                <a:t>for AI-crawler accessibility,</a:t>
              </a:r>
            </a:p>
          </p:txBody>
        </p:sp>
        <p:sp>
          <p:nvSpPr>
            <p:cNvPr id="46" name="TextBox 46"/>
            <p:cNvSpPr txBox="1"/>
            <p:nvPr/>
          </p:nvSpPr>
          <p:spPr>
            <a:xfrm>
              <a:off x="6243066" y="3658552"/>
              <a:ext cx="1968379" cy="205359"/>
            </a:xfrm>
            <a:prstGeom prst="rect">
              <a:avLst/>
            </a:prstGeom>
            <a:noFill/>
            <a:ln>
              <a:noFill/>
            </a:ln>
          </p:spPr>
          <p:txBody>
            <a:bodyPr wrap="none" lIns="0" tIns="0" rIns="0" bIns="0" anchor="t" anchorCtr="0">
              <a:spAutoFit/>
            </a:bodyPr>
            <a:lstStyle/>
            <a:p>
              <a:pPr algn="l"/>
              <a:r>
                <a:rPr lang="en" sz="1050" dirty="0">
                  <a:solidFill>
                    <a:srgbClr val="34D399"/>
                  </a:solidFill>
                  <a:latin typeface="Consolas"/>
                  <a:ea typeface="Consolas"/>
                  <a:cs typeface="Consolas"/>
                </a:rPr>
                <a:t>with a scored report and fix</a:t>
              </a:r>
            </a:p>
          </p:txBody>
        </p:sp>
        <p:sp>
          <p:nvSpPr>
            <p:cNvPr id="47" name="TextBox 47"/>
            <p:cNvSpPr txBox="1"/>
            <p:nvPr/>
          </p:nvSpPr>
          <p:spPr>
            <a:xfrm>
              <a:off x="6243066" y="3887152"/>
              <a:ext cx="872909" cy="205359"/>
            </a:xfrm>
            <a:prstGeom prst="rect">
              <a:avLst/>
            </a:prstGeom>
            <a:noFill/>
            <a:ln>
              <a:noFill/>
            </a:ln>
          </p:spPr>
          <p:txBody>
            <a:bodyPr wrap="none" lIns="0" tIns="0" rIns="0" bIns="0" anchor="t" anchorCtr="0">
              <a:spAutoFit/>
            </a:bodyPr>
            <a:lstStyle/>
            <a:p>
              <a:pPr algn="l"/>
              <a:r>
                <a:rPr lang="en" sz="1050" dirty="0">
                  <a:solidFill>
                    <a:srgbClr val="34D399"/>
                  </a:solidFill>
                  <a:latin typeface="Consolas"/>
                  <a:ea typeface="Consolas"/>
                  <a:cs typeface="Consolas"/>
                </a:rPr>
                <a:t>checklist.”,</a:t>
              </a:r>
            </a:p>
          </p:txBody>
        </p:sp>
        <p:sp>
          <p:nvSpPr>
            <p:cNvPr id="48" name="TextBox 48"/>
            <p:cNvSpPr txBox="1"/>
            <p:nvPr/>
          </p:nvSpPr>
          <p:spPr>
            <a:xfrm>
              <a:off x="6090666" y="4115752"/>
              <a:ext cx="1812893" cy="205359"/>
            </a:xfrm>
            <a:prstGeom prst="rect">
              <a:avLst/>
            </a:prstGeom>
            <a:noFill/>
            <a:ln>
              <a:noFill/>
            </a:ln>
          </p:spPr>
          <p:txBody>
            <a:bodyPr wrap="none" lIns="0" tIns="0" rIns="0" bIns="0" anchor="t" anchorCtr="0">
              <a:spAutoFit/>
            </a:bodyPr>
            <a:lstStyle/>
            <a:p>
              <a:pPr algn="l"/>
              <a:r>
                <a:rPr lang="en" sz="1050" dirty="0">
                  <a:solidFill>
                    <a:srgbClr val="93A0C2"/>
                  </a:solidFill>
                  <a:latin typeface="Consolas"/>
                  <a:ea typeface="Consolas"/>
                  <a:cs typeface="Consolas"/>
                </a:rPr>
                <a:t xml:space="preserve">“offers”: { “price”: </a:t>
              </a:r>
              <a:r>
                <a:rPr lang="en" sz="1050" dirty="0">
                  <a:solidFill>
                    <a:schemeClr val="accent6"/>
                  </a:solidFill>
                  <a:latin typeface="Consolas"/>
                  <a:ea typeface="Consolas"/>
                  <a:cs typeface="Consolas"/>
                </a:rPr>
                <a:t>“0”</a:t>
              </a:r>
              <a:r>
                <a:rPr lang="en" sz="1050" dirty="0">
                  <a:solidFill>
                    <a:srgbClr val="93A0C2"/>
                  </a:solidFill>
                  <a:latin typeface="Consolas"/>
                  <a:ea typeface="Consolas"/>
                  <a:cs typeface="Consolas"/>
                </a:rPr>
                <a:t>,</a:t>
              </a:r>
            </a:p>
          </p:txBody>
        </p:sp>
        <p:sp>
          <p:nvSpPr>
            <p:cNvPr id="49" name="TextBox 49"/>
            <p:cNvSpPr txBox="1"/>
            <p:nvPr/>
          </p:nvSpPr>
          <p:spPr>
            <a:xfrm>
              <a:off x="6243066" y="4344352"/>
              <a:ext cx="1797938" cy="205359"/>
            </a:xfrm>
            <a:prstGeom prst="rect">
              <a:avLst/>
            </a:prstGeom>
            <a:noFill/>
            <a:ln>
              <a:noFill/>
            </a:ln>
          </p:spPr>
          <p:txBody>
            <a:bodyPr wrap="none" lIns="0" tIns="0" rIns="0" bIns="0" anchor="t" anchorCtr="0">
              <a:spAutoFit/>
            </a:bodyPr>
            <a:lstStyle/>
            <a:p>
              <a:pPr algn="l"/>
              <a:r>
                <a:rPr lang="en" sz="1050" dirty="0">
                  <a:solidFill>
                    <a:srgbClr val="93A0C2"/>
                  </a:solidFill>
                  <a:latin typeface="Consolas"/>
                  <a:ea typeface="Consolas"/>
                  <a:cs typeface="Consolas"/>
                </a:rPr>
                <a:t xml:space="preserve">“priceCurrency”: </a:t>
              </a:r>
              <a:r>
                <a:rPr lang="en" sz="1050" dirty="0">
                  <a:solidFill>
                    <a:schemeClr val="accent6"/>
                  </a:solidFill>
                  <a:latin typeface="Consolas"/>
                  <a:ea typeface="Consolas"/>
                  <a:cs typeface="Consolas"/>
                </a:rPr>
                <a:t>“USD”</a:t>
              </a:r>
              <a:r>
                <a:rPr lang="en" sz="1050" dirty="0">
                  <a:solidFill>
                    <a:srgbClr val="93A0C2"/>
                  </a:solidFill>
                  <a:latin typeface="Consolas"/>
                  <a:ea typeface="Consolas"/>
                  <a:cs typeface="Consolas"/>
                </a:rPr>
                <a:t xml:space="preserve"> }</a:t>
              </a:r>
            </a:p>
          </p:txBody>
        </p:sp>
        <p:sp>
          <p:nvSpPr>
            <p:cNvPr id="50" name="TextBox 50"/>
            <p:cNvSpPr txBox="1"/>
            <p:nvPr/>
          </p:nvSpPr>
          <p:spPr>
            <a:xfrm>
              <a:off x="5938266" y="4572952"/>
              <a:ext cx="88411" cy="205359"/>
            </a:xfrm>
            <a:prstGeom prst="rect">
              <a:avLst/>
            </a:prstGeom>
            <a:noFill/>
            <a:ln>
              <a:noFill/>
            </a:ln>
          </p:spPr>
          <p:txBody>
            <a:bodyPr wrap="none" lIns="0" tIns="0" rIns="0" bIns="0" anchor="t" anchorCtr="0">
              <a:spAutoFit/>
            </a:bodyPr>
            <a:lstStyle/>
            <a:p>
              <a:pPr algn="l"/>
              <a:r>
                <a:rPr lang="en" sz="1050" dirty="0">
                  <a:solidFill>
                    <a:srgbClr val="93A0C2"/>
                  </a:solidFill>
                  <a:latin typeface="Consolas"/>
                  <a:ea typeface="Consolas"/>
                  <a:cs typeface="Consolas"/>
                </a:rPr>
                <a:t>}</a:t>
              </a:r>
            </a:p>
          </p:txBody>
        </p:sp>
        <p:sp>
          <p:nvSpPr>
            <p:cNvPr id="51" name="TextBox 51"/>
            <p:cNvSpPr txBox="1"/>
            <p:nvPr/>
          </p:nvSpPr>
          <p:spPr>
            <a:xfrm>
              <a:off x="5938266" y="5201602"/>
              <a:ext cx="2677771" cy="205359"/>
            </a:xfrm>
            <a:prstGeom prst="rect">
              <a:avLst/>
            </a:prstGeom>
            <a:noFill/>
            <a:ln>
              <a:noFill/>
            </a:ln>
          </p:spPr>
          <p:txBody>
            <a:bodyPr wrap="none" lIns="0" tIns="0" rIns="0" bIns="0" anchor="t" anchorCtr="0">
              <a:spAutoFit/>
            </a:bodyPr>
            <a:lstStyle/>
            <a:p>
              <a:pPr algn="l"/>
              <a:r>
                <a:rPr lang="en" sz="1050" dirty="0">
                  <a:solidFill>
                    <a:srgbClr val="93A0C2"/>
                  </a:solidFill>
                  <a:latin typeface="+mn-lt"/>
                  <a:ea typeface="+mn-ea"/>
                  <a:cs typeface="+mn-cs"/>
                </a:rPr>
                <a:t>A realistic Schema example for a free,</a:t>
              </a:r>
            </a:p>
          </p:txBody>
        </p:sp>
        <p:sp>
          <p:nvSpPr>
            <p:cNvPr id="52" name="TextBox 52"/>
            <p:cNvSpPr txBox="1"/>
            <p:nvPr/>
          </p:nvSpPr>
          <p:spPr>
            <a:xfrm>
              <a:off x="5938266" y="5411152"/>
              <a:ext cx="2880219" cy="205359"/>
            </a:xfrm>
            <a:prstGeom prst="rect">
              <a:avLst/>
            </a:prstGeom>
            <a:noFill/>
            <a:ln>
              <a:noFill/>
            </a:ln>
          </p:spPr>
          <p:txBody>
            <a:bodyPr wrap="none" lIns="0" tIns="0" rIns="0" bIns="0" anchor="t" anchorCtr="0">
              <a:spAutoFit/>
            </a:bodyPr>
            <a:lstStyle/>
            <a:p>
              <a:pPr algn="l"/>
              <a:r>
                <a:rPr lang="en" sz="1050" dirty="0">
                  <a:solidFill>
                    <a:srgbClr val="93A0C2"/>
                  </a:solidFill>
                  <a:latin typeface="+mn-lt"/>
                  <a:ea typeface="+mn-ea"/>
                  <a:cs typeface="+mn-cs"/>
                </a:rPr>
                <a:t>automated tool like Cyberbard Auto Test.</a:t>
              </a:r>
            </a:p>
          </p:txBody>
        </p:sp>
        <p:sp>
          <p:nvSpPr>
            <p:cNvPr id="53" name="TextBox 53"/>
            <p:cNvSpPr txBox="1"/>
            <p:nvPr/>
          </p:nvSpPr>
          <p:spPr>
            <a:xfrm>
              <a:off x="5938266" y="5639752"/>
              <a:ext cx="2722647" cy="205359"/>
            </a:xfrm>
            <a:prstGeom prst="rect">
              <a:avLst/>
            </a:prstGeom>
            <a:noFill/>
            <a:ln>
              <a:noFill/>
            </a:ln>
          </p:spPr>
          <p:txBody>
            <a:bodyPr wrap="none" lIns="0" tIns="0" rIns="0" bIns="0" anchor="t" anchorCtr="0">
              <a:spAutoFit/>
            </a:bodyPr>
            <a:lstStyle/>
            <a:p>
              <a:pPr algn="l"/>
              <a:r>
                <a:rPr lang="en" sz="1050" dirty="0">
                  <a:solidFill>
                    <a:srgbClr val="93A0C2"/>
                  </a:solidFill>
                  <a:latin typeface="+mn-lt"/>
                  <a:ea typeface="+mn-ea"/>
                  <a:cs typeface="+mn-cs"/>
                </a:rPr>
                <a:t>You don’t need to write this yourself —</a:t>
              </a:r>
            </a:p>
          </p:txBody>
        </p:sp>
      </p:grpSp>
      <p:grpSp>
        <p:nvGrpSpPr>
          <p:cNvPr id="58" name="Group 58"/>
          <p:cNvGrpSpPr/>
          <p:nvPr/>
        </p:nvGrpSpPr>
        <p:grpSpPr>
          <a:xfrm>
            <a:off x="680466" y="6248400"/>
            <a:ext cx="10831068" cy="415861"/>
            <a:chOff x="680466" y="6248400"/>
            <a:chExt cx="10831068" cy="415861"/>
          </a:xfrm>
        </p:grpSpPr>
        <p:sp>
          <p:nvSpPr>
            <p:cNvPr id="55" name="Line 55"/>
            <p:cNvSpPr/>
            <p:nvPr/>
          </p:nvSpPr>
          <p:spPr>
            <a:xfrm>
              <a:off x="685800" y="6248400"/>
              <a:ext cx="10820400" cy="9525"/>
            </a:xfrm>
            <a:custGeom>
              <a:avLst/>
              <a:gdLst/>
              <a:ahLst/>
              <a:cxnLst/>
              <a:rect l="l" t="t" r="r" b="b"/>
              <a:pathLst>
                <a:path w="10820400" h="9525">
                  <a:moveTo>
                    <a:pt x="0" y="0"/>
                  </a:moveTo>
                  <a:lnTo>
                    <a:pt x="10820400" y="0"/>
                  </a:lnTo>
                </a:path>
              </a:pathLst>
            </a:custGeom>
            <a:noFill/>
            <a:ln w="9525">
              <a:solidFill>
                <a:srgbClr val="26314D"/>
              </a:solidFill>
            </a:ln>
          </p:spPr>
        </p:sp>
        <p:sp>
          <p:nvSpPr>
            <p:cNvPr id="56" name="TextBox 56"/>
            <p:cNvSpPr txBox="1"/>
            <p:nvPr/>
          </p:nvSpPr>
          <p:spPr>
            <a:xfrm>
              <a:off x="680466" y="6458902"/>
              <a:ext cx="3463611" cy="205359"/>
            </a:xfrm>
            <a:prstGeom prst="rect">
              <a:avLst/>
            </a:prstGeom>
            <a:noFill/>
            <a:ln>
              <a:noFill/>
            </a:ln>
          </p:spPr>
          <p:txBody>
            <a:bodyPr wrap="none" lIns="0" tIns="0" rIns="0" bIns="0" anchor="t" anchorCtr="0">
              <a:spAutoFit/>
            </a:bodyPr>
            <a:lstStyle/>
            <a:p>
              <a:pPr algn="l"/>
              <a:r>
                <a:rPr lang="en" sz="1050" dirty="0">
                  <a:solidFill>
                    <a:srgbClr val="93A0C2"/>
                  </a:solidFill>
                  <a:latin typeface="+mn-lt"/>
                  <a:ea typeface="+mn-ea"/>
                  <a:cs typeface="+mn-cs"/>
                </a:rPr>
                <a:t>GEO From Zero to One · Part 6: Building Your Site</a:t>
              </a:r>
            </a:p>
          </p:txBody>
        </p:sp>
        <p:sp>
          <p:nvSpPr>
            <p:cNvPr id="57" name="TextBox 57"/>
            <p:cNvSpPr txBox="1"/>
            <p:nvPr/>
          </p:nvSpPr>
          <p:spPr>
            <a:xfrm>
              <a:off x="11027340" y="6458902"/>
              <a:ext cx="484194" cy="205359"/>
            </a:xfrm>
            <a:prstGeom prst="rect">
              <a:avLst/>
            </a:prstGeom>
            <a:noFill/>
            <a:ln>
              <a:noFill/>
            </a:ln>
          </p:spPr>
          <p:txBody>
            <a:bodyPr wrap="none" lIns="0" tIns="0" rIns="0" bIns="0" anchor="t" anchorCtr="0">
              <a:spAutoFit/>
            </a:bodyPr>
            <a:lstStyle/>
            <a:p>
              <a:pPr algn="r"/>
              <a:r>
                <a:rPr lang="en" sz="1050" dirty="0">
                  <a:solidFill>
                    <a:srgbClr val="93A0C2"/>
                  </a:solidFill>
                  <a:latin typeface="+mn-lt"/>
                  <a:ea typeface="+mn-ea"/>
                  <a:cs typeface="+mn-cs"/>
                </a:rPr>
                <a:t>10 / 14</a:t>
              </a:r>
            </a:p>
          </p:txBody>
        </p:sp>
      </p:gr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669036" y="499110"/>
            <a:ext cx="6924129" cy="914019"/>
            <a:chOff x="669036" y="499110"/>
            <a:chExt cx="6924129" cy="914019"/>
          </a:xfrm>
        </p:grpSpPr>
        <p:sp>
          <p:nvSpPr>
            <p:cNvPr id="2" name="TextBox 2"/>
            <p:cNvSpPr txBox="1"/>
            <p:nvPr/>
          </p:nvSpPr>
          <p:spPr>
            <a:xfrm>
              <a:off x="679704" y="499110"/>
              <a:ext cx="1961022" cy="234696"/>
            </a:xfrm>
            <a:prstGeom prst="rect">
              <a:avLst/>
            </a:prstGeom>
            <a:noFill/>
            <a:ln>
              <a:noFill/>
            </a:ln>
          </p:spPr>
          <p:txBody>
            <a:bodyPr wrap="none" lIns="0" tIns="0" rIns="0" bIns="0" anchor="t" anchorCtr="0">
              <a:spAutoFit/>
            </a:bodyPr>
            <a:lstStyle/>
            <a:p>
              <a:pPr algn="l"/>
              <a:r>
                <a:rPr lang="en" sz="1200" b="1" spc="150" dirty="0">
                  <a:solidFill>
                    <a:srgbClr val="93A0C2"/>
                  </a:solidFill>
                  <a:latin typeface="+mn-lt"/>
                  <a:ea typeface="+mn-ea"/>
                  <a:cs typeface="+mn-cs"/>
                </a:rPr>
                <a:t>BUILDING YOUR SITE</a:t>
              </a:r>
            </a:p>
          </p:txBody>
        </p:sp>
        <p:sp>
          <p:nvSpPr>
            <p:cNvPr id="3" name="TextBox 3"/>
            <p:cNvSpPr txBox="1"/>
            <p:nvPr/>
          </p:nvSpPr>
          <p:spPr>
            <a:xfrm>
              <a:off x="669036" y="767715"/>
              <a:ext cx="6924129" cy="645414"/>
            </a:xfrm>
            <a:prstGeom prst="rect">
              <a:avLst/>
            </a:prstGeom>
            <a:noFill/>
            <a:ln>
              <a:noFill/>
            </a:ln>
          </p:spPr>
          <p:txBody>
            <a:bodyPr wrap="none" lIns="0" tIns="0" rIns="0" bIns="0" anchor="t" anchorCtr="0">
              <a:spAutoFit/>
            </a:bodyPr>
            <a:lstStyle/>
            <a:p>
              <a:pPr algn="l"/>
              <a:r>
                <a:rPr lang="en" sz="3300" b="1" dirty="0">
                  <a:solidFill>
                    <a:schemeClr val="dk1"/>
                  </a:solidFill>
                  <a:latin typeface="+mj-lt"/>
                  <a:ea typeface="+mj-ea"/>
                  <a:cs typeface="+mj-cs"/>
                </a:rPr>
                <a:t>Open the Door for AI Crawlers</a:t>
              </a:r>
            </a:p>
          </p:txBody>
        </p:sp>
      </p:grpSp>
      <p:grpSp>
        <p:nvGrpSpPr>
          <p:cNvPr id="6" name="Group 6"/>
          <p:cNvGrpSpPr/>
          <p:nvPr/>
        </p:nvGrpSpPr>
        <p:grpSpPr>
          <a:xfrm>
            <a:off x="678561" y="1408271"/>
            <a:ext cx="7479333" cy="278702"/>
            <a:chOff x="678561" y="1408271"/>
            <a:chExt cx="7479333" cy="278702"/>
          </a:xfrm>
        </p:grpSpPr>
        <p:sp>
          <p:nvSpPr>
            <p:cNvPr id="5" name="TextBox 5"/>
            <p:cNvSpPr txBox="1"/>
            <p:nvPr/>
          </p:nvSpPr>
          <p:spPr>
            <a:xfrm>
              <a:off x="678561" y="1408271"/>
              <a:ext cx="7479333" cy="278702"/>
            </a:xfrm>
            <a:prstGeom prst="rect">
              <a:avLst/>
            </a:prstGeom>
            <a:noFill/>
            <a:ln>
              <a:noFill/>
            </a:ln>
          </p:spPr>
          <p:txBody>
            <a:bodyPr wrap="none" lIns="0" tIns="0" rIns="0" bIns="0" anchor="t" anchorCtr="0">
              <a:spAutoFit/>
            </a:bodyPr>
            <a:lstStyle/>
            <a:p>
              <a:pPr algn="l"/>
              <a:r>
                <a:rPr lang="en" sz="1420" dirty="0">
                  <a:solidFill>
                    <a:srgbClr val="93A0C2"/>
                  </a:solidFill>
                  <a:latin typeface="+mn-lt"/>
                  <a:ea typeface="+mn-ea"/>
                  <a:cs typeface="+mn-cs"/>
                </a:rPr>
                <a:t>Many sites accidentally block AI crawlers by default — check the gate list first.</a:t>
              </a:r>
            </a:p>
          </p:txBody>
        </p:sp>
      </p:grpSp>
      <p:grpSp>
        <p:nvGrpSpPr>
          <p:cNvPr id="27" name="Group 27"/>
          <p:cNvGrpSpPr/>
          <p:nvPr/>
        </p:nvGrpSpPr>
        <p:grpSpPr>
          <a:xfrm>
            <a:off x="685800" y="1847850"/>
            <a:ext cx="5905500" cy="4076700"/>
            <a:chOff x="685800" y="1847850"/>
            <a:chExt cx="5905500" cy="4076700"/>
          </a:xfrm>
        </p:grpSpPr>
        <p:sp>
          <p:nvSpPr>
            <p:cNvPr id="7" name="Rectangle 7"/>
            <p:cNvSpPr/>
            <p:nvPr/>
          </p:nvSpPr>
          <p:spPr>
            <a:xfrm>
              <a:off x="685800" y="1847850"/>
              <a:ext cx="5905500" cy="4076700"/>
            </a:xfrm>
            <a:prstGeom prst="roundRect">
              <a:avLst>
                <a:gd name="adj" fmla="val 3738"/>
              </a:avLst>
            </a:prstGeom>
            <a:solidFill>
              <a:schemeClr val="accent5"/>
            </a:solidFill>
            <a:ln w="9525">
              <a:solidFill>
                <a:srgbClr val="26314D"/>
              </a:solidFill>
            </a:ln>
          </p:spPr>
        </p:sp>
        <p:grpSp>
          <p:nvGrpSpPr>
            <p:cNvPr id="10" name="Group 10"/>
            <p:cNvGrpSpPr/>
            <p:nvPr/>
          </p:nvGrpSpPr>
          <p:grpSpPr>
            <a:xfrm>
              <a:off x="970841" y="2090738"/>
              <a:ext cx="217008" cy="200025"/>
              <a:chOff x="970841" y="2090738"/>
              <a:chExt cx="217008" cy="200025"/>
            </a:xfrm>
          </p:grpSpPr>
          <p:sp>
            <p:nvSpPr>
              <p:cNvPr id="8" name="Freeform 8"/>
              <p:cNvSpPr/>
              <p:nvPr/>
            </p:nvSpPr>
            <p:spPr>
              <a:xfrm>
                <a:off x="970841" y="2090738"/>
                <a:ext cx="217008" cy="198314"/>
              </a:xfrm>
              <a:custGeom>
                <a:avLst/>
                <a:gdLst/>
                <a:ahLst/>
                <a:cxnLst/>
                <a:rect l="l" t="t" r="r" b="b"/>
                <a:pathLst>
                  <a:path w="217008" h="198314">
                    <a:moveTo>
                      <a:pt x="109009" y="198314"/>
                    </a:moveTo>
                    <a:cubicBezTo>
                      <a:pt x="39394" y="176735"/>
                      <a:pt x="0" y="103262"/>
                      <a:pt x="20553" y="33338"/>
                    </a:cubicBezTo>
                    <a:cubicBezTo>
                      <a:pt x="55175" y="34922"/>
                      <a:pt x="89053" y="22965"/>
                      <a:pt x="115010" y="0"/>
                    </a:cubicBezTo>
                    <a:cubicBezTo>
                      <a:pt x="140967" y="22965"/>
                      <a:pt x="174845" y="34922"/>
                      <a:pt x="209466" y="33338"/>
                    </a:cubicBezTo>
                    <a:cubicBezTo>
                      <a:pt x="217008" y="58998"/>
                      <a:pt x="216660" y="86333"/>
                      <a:pt x="208466" y="111792"/>
                    </a:cubicBezTo>
                  </a:path>
                </a:pathLst>
              </a:custGeom>
              <a:noFill/>
              <a:ln w="22225">
                <a:solidFill>
                  <a:schemeClr val="accent1"/>
                </a:solidFill>
              </a:ln>
            </p:spPr>
          </p:sp>
          <p:sp>
            <p:nvSpPr>
              <p:cNvPr id="9" name="Freeform 9"/>
              <p:cNvSpPr/>
              <p:nvPr/>
            </p:nvSpPr>
            <p:spPr>
              <a:xfrm>
                <a:off x="1119188" y="2246313"/>
                <a:ext cx="66675" cy="44450"/>
              </a:xfrm>
              <a:custGeom>
                <a:avLst/>
                <a:gdLst/>
                <a:ahLst/>
                <a:cxnLst/>
                <a:rect l="l" t="t" r="r" b="b"/>
                <a:pathLst>
                  <a:path w="66675" h="44450">
                    <a:moveTo>
                      <a:pt x="0" y="22225"/>
                    </a:moveTo>
                    <a:lnTo>
                      <a:pt x="22225" y="44450"/>
                    </a:lnTo>
                    <a:lnTo>
                      <a:pt x="66675" y="0"/>
                    </a:lnTo>
                  </a:path>
                </a:pathLst>
              </a:custGeom>
              <a:noFill/>
              <a:ln w="22225">
                <a:solidFill>
                  <a:schemeClr val="accent1"/>
                </a:solidFill>
              </a:ln>
            </p:spPr>
          </p:sp>
        </p:grpSp>
        <p:sp>
          <p:nvSpPr>
            <p:cNvPr id="11" name="TextBox 11"/>
            <p:cNvSpPr txBox="1"/>
            <p:nvPr/>
          </p:nvSpPr>
          <p:spPr>
            <a:xfrm>
              <a:off x="1307211" y="2094071"/>
              <a:ext cx="2894787" cy="278702"/>
            </a:xfrm>
            <a:prstGeom prst="rect">
              <a:avLst/>
            </a:prstGeom>
            <a:noFill/>
            <a:ln>
              <a:noFill/>
            </a:ln>
          </p:spPr>
          <p:txBody>
            <a:bodyPr wrap="none" lIns="0" tIns="0" rIns="0" bIns="0" anchor="t" anchorCtr="0">
              <a:spAutoFit/>
            </a:bodyPr>
            <a:lstStyle/>
            <a:p>
              <a:pPr algn="l"/>
              <a:r>
                <a:rPr lang="en" sz="1420" b="1" dirty="0">
                  <a:solidFill>
                    <a:schemeClr val="dk1"/>
                  </a:solidFill>
                  <a:latin typeface="+mn-lt"/>
                  <a:ea typeface="+mn-ea"/>
                  <a:cs typeface="+mn-cs"/>
                </a:rPr>
                <a:t>robots.txt: the doorman list</a:t>
              </a:r>
            </a:p>
          </p:txBody>
        </p:sp>
        <p:sp>
          <p:nvSpPr>
            <p:cNvPr id="12" name="TextBox 12"/>
            <p:cNvSpPr txBox="1"/>
            <p:nvPr/>
          </p:nvSpPr>
          <p:spPr>
            <a:xfrm>
              <a:off x="946785" y="2431256"/>
              <a:ext cx="2640208" cy="220028"/>
            </a:xfrm>
            <a:prstGeom prst="rect">
              <a:avLst/>
            </a:prstGeom>
            <a:noFill/>
            <a:ln>
              <a:noFill/>
            </a:ln>
          </p:spPr>
          <p:txBody>
            <a:bodyPr wrap="none" lIns="0" tIns="0" rIns="0" bIns="0" anchor="t" anchorCtr="0">
              <a:spAutoFit/>
            </a:bodyPr>
            <a:lstStyle/>
            <a:p>
              <a:pPr algn="l"/>
              <a:r>
                <a:rPr lang="en" sz="1120" dirty="0">
                  <a:solidFill>
                    <a:srgbClr val="93A0C2"/>
                  </a:solidFill>
                  <a:latin typeface="+mn-lt"/>
                  <a:ea typeface="+mn-ea"/>
                  <a:cs typeface="+mn-cs"/>
                </a:rPr>
                <a:t>It decides who may enter your site.</a:t>
              </a:r>
            </a:p>
          </p:txBody>
        </p:sp>
        <p:sp>
          <p:nvSpPr>
            <p:cNvPr id="13" name="Rectangle 13"/>
            <p:cNvSpPr/>
            <p:nvPr/>
          </p:nvSpPr>
          <p:spPr>
            <a:xfrm>
              <a:off x="952500" y="2762250"/>
              <a:ext cx="5372100" cy="819150"/>
            </a:xfrm>
            <a:prstGeom prst="roundRect">
              <a:avLst>
                <a:gd name="adj" fmla="val 11628"/>
              </a:avLst>
            </a:prstGeom>
            <a:solidFill>
              <a:srgbClr val="2A1A16"/>
            </a:solidFill>
            <a:ln w="9525">
              <a:solidFill>
                <a:schemeClr val="accent6"/>
              </a:solidFill>
            </a:ln>
          </p:spPr>
        </p:sp>
        <p:sp>
          <p:nvSpPr>
            <p:cNvPr id="14" name="TextBox 14"/>
            <p:cNvSpPr txBox="1"/>
            <p:nvPr/>
          </p:nvSpPr>
          <p:spPr>
            <a:xfrm>
              <a:off x="1099947" y="2866549"/>
              <a:ext cx="2530385" cy="190690"/>
            </a:xfrm>
            <a:prstGeom prst="rect">
              <a:avLst/>
            </a:prstGeom>
            <a:noFill/>
            <a:ln>
              <a:noFill/>
            </a:ln>
          </p:spPr>
          <p:txBody>
            <a:bodyPr wrap="none" lIns="0" tIns="0" rIns="0" bIns="0" anchor="t" anchorCtr="0">
              <a:spAutoFit/>
            </a:bodyPr>
            <a:lstStyle/>
            <a:p>
              <a:pPr algn="l"/>
              <a:r>
                <a:rPr lang="en" sz="980" b="1" dirty="0">
                  <a:solidFill>
                    <a:schemeClr val="accent6"/>
                  </a:solidFill>
                  <a:latin typeface="+mn-lt"/>
                  <a:ea typeface="+mn-ea"/>
                  <a:cs typeface="+mn-cs"/>
                </a:rPr>
                <a:t>WRONG — blocks everyone, AI included</a:t>
              </a:r>
            </a:p>
          </p:txBody>
        </p:sp>
        <p:sp>
          <p:nvSpPr>
            <p:cNvPr id="15" name="TextBox 15"/>
            <p:cNvSpPr txBox="1"/>
            <p:nvPr/>
          </p:nvSpPr>
          <p:spPr>
            <a:xfrm>
              <a:off x="1099947" y="3095149"/>
              <a:ext cx="925932" cy="190690"/>
            </a:xfrm>
            <a:prstGeom prst="rect">
              <a:avLst/>
            </a:prstGeom>
            <a:noFill/>
            <a:ln>
              <a:noFill/>
            </a:ln>
          </p:spPr>
          <p:txBody>
            <a:bodyPr wrap="none" lIns="0" tIns="0" rIns="0" bIns="0" anchor="t" anchorCtr="0">
              <a:spAutoFit/>
            </a:bodyPr>
            <a:lstStyle/>
            <a:p>
              <a:pPr algn="l"/>
              <a:r>
                <a:rPr lang="en" sz="980" dirty="0">
                  <a:solidFill>
                    <a:schemeClr val="dk1"/>
                  </a:solidFill>
                  <a:latin typeface="Consolas"/>
                  <a:ea typeface="Consolas"/>
                  <a:cs typeface="Consolas"/>
                </a:rPr>
                <a:t>User-agent: *</a:t>
              </a:r>
            </a:p>
          </p:txBody>
        </p:sp>
        <p:sp>
          <p:nvSpPr>
            <p:cNvPr id="16" name="TextBox 16"/>
            <p:cNvSpPr txBox="1"/>
            <p:nvPr/>
          </p:nvSpPr>
          <p:spPr>
            <a:xfrm>
              <a:off x="1099947" y="3304699"/>
              <a:ext cx="707427" cy="190690"/>
            </a:xfrm>
            <a:prstGeom prst="rect">
              <a:avLst/>
            </a:prstGeom>
            <a:noFill/>
            <a:ln>
              <a:noFill/>
            </a:ln>
          </p:spPr>
          <p:txBody>
            <a:bodyPr wrap="none" lIns="0" tIns="0" rIns="0" bIns="0" anchor="t" anchorCtr="0">
              <a:spAutoFit/>
            </a:bodyPr>
            <a:lstStyle/>
            <a:p>
              <a:pPr algn="l"/>
              <a:r>
                <a:rPr lang="en" sz="980" dirty="0">
                  <a:solidFill>
                    <a:schemeClr val="dk1"/>
                  </a:solidFill>
                  <a:latin typeface="Consolas"/>
                  <a:ea typeface="Consolas"/>
                  <a:cs typeface="Consolas"/>
                </a:rPr>
                <a:t>Disallow: /</a:t>
              </a:r>
            </a:p>
          </p:txBody>
        </p:sp>
        <p:sp>
          <p:nvSpPr>
            <p:cNvPr id="17" name="Rectangle 17"/>
            <p:cNvSpPr/>
            <p:nvPr/>
          </p:nvSpPr>
          <p:spPr>
            <a:xfrm>
              <a:off x="952500" y="3695700"/>
              <a:ext cx="5372100" cy="1066800"/>
            </a:xfrm>
            <a:prstGeom prst="roundRect">
              <a:avLst>
                <a:gd name="adj" fmla="val 8929"/>
              </a:avLst>
            </a:prstGeom>
            <a:solidFill>
              <a:srgbClr val="122A1F"/>
            </a:solidFill>
            <a:ln w="9525">
              <a:solidFill>
                <a:srgbClr val="34D399"/>
              </a:solidFill>
            </a:ln>
          </p:spPr>
        </p:sp>
        <p:sp>
          <p:nvSpPr>
            <p:cNvPr id="18" name="TextBox 18"/>
            <p:cNvSpPr txBox="1"/>
            <p:nvPr/>
          </p:nvSpPr>
          <p:spPr>
            <a:xfrm>
              <a:off x="1099947" y="3799999"/>
              <a:ext cx="2440283" cy="190690"/>
            </a:xfrm>
            <a:prstGeom prst="rect">
              <a:avLst/>
            </a:prstGeom>
            <a:noFill/>
            <a:ln>
              <a:noFill/>
            </a:ln>
          </p:spPr>
          <p:txBody>
            <a:bodyPr wrap="none" lIns="0" tIns="0" rIns="0" bIns="0" anchor="t" anchorCtr="0">
              <a:spAutoFit/>
            </a:bodyPr>
            <a:lstStyle/>
            <a:p>
              <a:pPr algn="l"/>
              <a:r>
                <a:rPr lang="en" sz="980" b="1" dirty="0">
                  <a:solidFill>
                    <a:srgbClr val="34D399"/>
                  </a:solidFill>
                  <a:latin typeface="+mn-lt"/>
                  <a:ea typeface="+mn-ea"/>
                  <a:cs typeface="+mn-cs"/>
                </a:rPr>
                <a:t>RIGHT — block bad bots only, allow AI</a:t>
              </a:r>
            </a:p>
          </p:txBody>
        </p:sp>
        <p:sp>
          <p:nvSpPr>
            <p:cNvPr id="19" name="TextBox 19"/>
            <p:cNvSpPr txBox="1"/>
            <p:nvPr/>
          </p:nvSpPr>
          <p:spPr>
            <a:xfrm>
              <a:off x="1099947" y="4009549"/>
              <a:ext cx="1297420" cy="190690"/>
            </a:xfrm>
            <a:prstGeom prst="rect">
              <a:avLst/>
            </a:prstGeom>
            <a:noFill/>
            <a:ln>
              <a:noFill/>
            </a:ln>
          </p:spPr>
          <p:txBody>
            <a:bodyPr wrap="none" lIns="0" tIns="0" rIns="0" bIns="0" anchor="t" anchorCtr="0">
              <a:spAutoFit/>
            </a:bodyPr>
            <a:lstStyle/>
            <a:p>
              <a:pPr algn="l"/>
              <a:r>
                <a:rPr lang="en" sz="980" dirty="0">
                  <a:solidFill>
                    <a:schemeClr val="dk1"/>
                  </a:solidFill>
                  <a:latin typeface="Consolas"/>
                  <a:ea typeface="Consolas"/>
                  <a:cs typeface="Consolas"/>
                </a:rPr>
                <a:t>User-agent: BadBot</a:t>
              </a:r>
            </a:p>
          </p:txBody>
        </p:sp>
        <p:sp>
          <p:nvSpPr>
            <p:cNvPr id="20" name="TextBox 20"/>
            <p:cNvSpPr txBox="1"/>
            <p:nvPr/>
          </p:nvSpPr>
          <p:spPr>
            <a:xfrm>
              <a:off x="1099947" y="4200049"/>
              <a:ext cx="707427" cy="190690"/>
            </a:xfrm>
            <a:prstGeom prst="rect">
              <a:avLst/>
            </a:prstGeom>
            <a:noFill/>
            <a:ln>
              <a:noFill/>
            </a:ln>
          </p:spPr>
          <p:txBody>
            <a:bodyPr wrap="none" lIns="0" tIns="0" rIns="0" bIns="0" anchor="t" anchorCtr="0">
              <a:spAutoFit/>
            </a:bodyPr>
            <a:lstStyle/>
            <a:p>
              <a:pPr algn="l"/>
              <a:r>
                <a:rPr lang="en" sz="980" dirty="0">
                  <a:solidFill>
                    <a:schemeClr val="dk1"/>
                  </a:solidFill>
                  <a:latin typeface="Consolas"/>
                  <a:ea typeface="Consolas"/>
                  <a:cs typeface="Consolas"/>
                </a:rPr>
                <a:t>Disallow: /</a:t>
              </a:r>
            </a:p>
          </p:txBody>
        </p:sp>
        <p:sp>
          <p:nvSpPr>
            <p:cNvPr id="21" name="TextBox 21"/>
            <p:cNvSpPr txBox="1"/>
            <p:nvPr/>
          </p:nvSpPr>
          <p:spPr>
            <a:xfrm>
              <a:off x="1099947" y="4409599"/>
              <a:ext cx="925932" cy="190690"/>
            </a:xfrm>
            <a:prstGeom prst="rect">
              <a:avLst/>
            </a:prstGeom>
            <a:noFill/>
            <a:ln>
              <a:noFill/>
            </a:ln>
          </p:spPr>
          <p:txBody>
            <a:bodyPr wrap="none" lIns="0" tIns="0" rIns="0" bIns="0" anchor="t" anchorCtr="0">
              <a:spAutoFit/>
            </a:bodyPr>
            <a:lstStyle/>
            <a:p>
              <a:pPr algn="l"/>
              <a:r>
                <a:rPr lang="en" sz="980" dirty="0">
                  <a:solidFill>
                    <a:schemeClr val="dk1"/>
                  </a:solidFill>
                  <a:latin typeface="Consolas"/>
                  <a:ea typeface="Consolas"/>
                  <a:cs typeface="Consolas"/>
                </a:rPr>
                <a:t>User-agent: *</a:t>
              </a:r>
            </a:p>
          </p:txBody>
        </p:sp>
        <p:sp>
          <p:nvSpPr>
            <p:cNvPr id="22" name="TextBox 22"/>
            <p:cNvSpPr txBox="1"/>
            <p:nvPr/>
          </p:nvSpPr>
          <p:spPr>
            <a:xfrm>
              <a:off x="1099947" y="4600099"/>
              <a:ext cx="1254705" cy="190690"/>
            </a:xfrm>
            <a:prstGeom prst="rect">
              <a:avLst/>
            </a:prstGeom>
            <a:noFill/>
            <a:ln>
              <a:noFill/>
            </a:ln>
          </p:spPr>
          <p:txBody>
            <a:bodyPr wrap="none" lIns="0" tIns="0" rIns="0" bIns="0" anchor="t" anchorCtr="0">
              <a:spAutoFit/>
            </a:bodyPr>
            <a:lstStyle/>
            <a:p>
              <a:pPr algn="l"/>
              <a:r>
                <a:rPr lang="en" sz="980" dirty="0">
                  <a:solidFill>
                    <a:schemeClr val="dk1"/>
                  </a:solidFill>
                  <a:latin typeface="Consolas"/>
                  <a:ea typeface="Consolas"/>
                  <a:cs typeface="Consolas"/>
                </a:rPr>
                <a:t>Disallow: /private/</a:t>
              </a:r>
            </a:p>
          </p:txBody>
        </p:sp>
        <p:sp>
          <p:nvSpPr>
            <p:cNvPr id="23" name="TextBox 23"/>
            <p:cNvSpPr txBox="1"/>
            <p:nvPr/>
          </p:nvSpPr>
          <p:spPr>
            <a:xfrm>
              <a:off x="947166" y="4934902"/>
              <a:ext cx="2739474" cy="205359"/>
            </a:xfrm>
            <a:prstGeom prst="rect">
              <a:avLst/>
            </a:prstGeom>
            <a:noFill/>
            <a:ln>
              <a:noFill/>
            </a:ln>
          </p:spPr>
          <p:txBody>
            <a:bodyPr wrap="none" lIns="0" tIns="0" rIns="0" bIns="0" anchor="t" anchorCtr="0">
              <a:spAutoFit/>
            </a:bodyPr>
            <a:lstStyle/>
            <a:p>
              <a:pPr algn="l"/>
              <a:r>
                <a:rPr lang="en" sz="1050" dirty="0">
                  <a:solidFill>
                    <a:srgbClr val="93A0C2"/>
                  </a:solidFill>
                  <a:latin typeface="+mn-lt"/>
                  <a:ea typeface="+mn-ea"/>
                  <a:cs typeface="+mn-cs"/>
                </a:rPr>
                <a:t>Know the major AI crawler names so you</a:t>
              </a:r>
            </a:p>
          </p:txBody>
        </p:sp>
        <p:sp>
          <p:nvSpPr>
            <p:cNvPr id="24" name="TextBox 24"/>
            <p:cNvSpPr txBox="1"/>
            <p:nvPr/>
          </p:nvSpPr>
          <p:spPr>
            <a:xfrm>
              <a:off x="947166" y="5144452"/>
              <a:ext cx="2873026" cy="205359"/>
            </a:xfrm>
            <a:prstGeom prst="rect">
              <a:avLst/>
            </a:prstGeom>
            <a:noFill/>
            <a:ln>
              <a:noFill/>
            </a:ln>
          </p:spPr>
          <p:txBody>
            <a:bodyPr wrap="none" lIns="0" tIns="0" rIns="0" bIns="0" anchor="t" anchorCtr="0">
              <a:spAutoFit/>
            </a:bodyPr>
            <a:lstStyle/>
            <a:p>
              <a:pPr algn="l"/>
              <a:r>
                <a:rPr lang="en" sz="1050" dirty="0">
                  <a:solidFill>
                    <a:srgbClr val="93A0C2"/>
                  </a:solidFill>
                  <a:latin typeface="+mn-lt"/>
                  <a:ea typeface="+mn-ea"/>
                  <a:cs typeface="+mn-cs"/>
                </a:rPr>
                <a:t>can verify they are allowed, not blocked:</a:t>
              </a:r>
            </a:p>
          </p:txBody>
        </p:sp>
        <p:sp>
          <p:nvSpPr>
            <p:cNvPr id="25" name="TextBox 25"/>
            <p:cNvSpPr txBox="1"/>
            <p:nvPr/>
          </p:nvSpPr>
          <p:spPr>
            <a:xfrm>
              <a:off x="947166" y="5411152"/>
              <a:ext cx="2445315" cy="205359"/>
            </a:xfrm>
            <a:prstGeom prst="rect">
              <a:avLst/>
            </a:prstGeom>
            <a:noFill/>
            <a:ln>
              <a:noFill/>
            </a:ln>
          </p:spPr>
          <p:txBody>
            <a:bodyPr wrap="none" lIns="0" tIns="0" rIns="0" bIns="0" anchor="t" anchorCtr="0">
              <a:spAutoFit/>
            </a:bodyPr>
            <a:lstStyle/>
            <a:p>
              <a:pPr algn="l"/>
              <a:r>
                <a:rPr lang="en" sz="1050" dirty="0">
                  <a:solidFill>
                    <a:schemeClr val="accent2"/>
                  </a:solidFill>
                  <a:latin typeface="Consolas"/>
                  <a:ea typeface="Consolas"/>
                  <a:cs typeface="Consolas"/>
                </a:rPr>
                <a:t>GPTBot · ClaudeBot · PerplexityBot</a:t>
              </a:r>
            </a:p>
          </p:txBody>
        </p:sp>
        <p:sp>
          <p:nvSpPr>
            <p:cNvPr id="26" name="TextBox 26"/>
            <p:cNvSpPr txBox="1"/>
            <p:nvPr/>
          </p:nvSpPr>
          <p:spPr>
            <a:xfrm>
              <a:off x="947166" y="5639752"/>
              <a:ext cx="2609793" cy="205359"/>
            </a:xfrm>
            <a:prstGeom prst="rect">
              <a:avLst/>
            </a:prstGeom>
            <a:noFill/>
            <a:ln>
              <a:noFill/>
            </a:ln>
          </p:spPr>
          <p:txBody>
            <a:bodyPr wrap="none" lIns="0" tIns="0" rIns="0" bIns="0" anchor="t" anchorCtr="0">
              <a:spAutoFit/>
            </a:bodyPr>
            <a:lstStyle/>
            <a:p>
              <a:pPr algn="l"/>
              <a:r>
                <a:rPr lang="en" sz="1050" dirty="0">
                  <a:solidFill>
                    <a:schemeClr val="accent2"/>
                  </a:solidFill>
                  <a:latin typeface="Consolas"/>
                  <a:ea typeface="Consolas"/>
                  <a:cs typeface="Consolas"/>
                </a:rPr>
                <a:t>Google-Extended · Applebot-Extended</a:t>
              </a:r>
            </a:p>
          </p:txBody>
        </p:sp>
      </p:grpSp>
      <p:grpSp>
        <p:nvGrpSpPr>
          <p:cNvPr id="48" name="Group 48"/>
          <p:cNvGrpSpPr/>
          <p:nvPr/>
        </p:nvGrpSpPr>
        <p:grpSpPr>
          <a:xfrm>
            <a:off x="6819900" y="1847850"/>
            <a:ext cx="4686300" cy="4076700"/>
            <a:chOff x="6819900" y="1847850"/>
            <a:chExt cx="4686300" cy="4076700"/>
          </a:xfrm>
        </p:grpSpPr>
        <p:sp>
          <p:nvSpPr>
            <p:cNvPr id="28" name="Rectangle 28"/>
            <p:cNvSpPr/>
            <p:nvPr/>
          </p:nvSpPr>
          <p:spPr>
            <a:xfrm>
              <a:off x="6819900" y="1847850"/>
              <a:ext cx="4686300" cy="4076700"/>
            </a:xfrm>
            <a:prstGeom prst="roundRect">
              <a:avLst>
                <a:gd name="adj" fmla="val 3738"/>
              </a:avLst>
            </a:prstGeom>
            <a:solidFill>
              <a:srgbClr val="152036"/>
            </a:solidFill>
            <a:ln w="14288">
              <a:solidFill>
                <a:schemeClr val="accent2"/>
              </a:solidFill>
            </a:ln>
          </p:spPr>
        </p:sp>
        <p:grpSp>
          <p:nvGrpSpPr>
            <p:cNvPr id="34" name="Group 34"/>
            <p:cNvGrpSpPr/>
            <p:nvPr/>
          </p:nvGrpSpPr>
          <p:grpSpPr>
            <a:xfrm>
              <a:off x="7119938" y="2090738"/>
              <a:ext cx="200025" cy="200025"/>
              <a:chOff x="7119938" y="2090738"/>
              <a:chExt cx="200025" cy="200025"/>
            </a:xfrm>
          </p:grpSpPr>
          <p:sp>
            <p:nvSpPr>
              <p:cNvPr id="29" name="Freeform 29"/>
              <p:cNvSpPr/>
              <p:nvPr/>
            </p:nvSpPr>
            <p:spPr>
              <a:xfrm>
                <a:off x="7119938" y="2224088"/>
                <a:ext cx="66675" cy="66675"/>
              </a:xfrm>
              <a:custGeom>
                <a:avLst/>
                <a:gdLst/>
                <a:ahLst/>
                <a:cxnLst/>
                <a:rect l="l" t="t" r="r" b="b"/>
                <a:pathLst>
                  <a:path w="66675" h="66675">
                    <a:moveTo>
                      <a:pt x="0" y="22225"/>
                    </a:moveTo>
                    <a:cubicBezTo>
                      <a:pt x="0" y="9950"/>
                      <a:pt x="9950" y="0"/>
                      <a:pt x="22225" y="0"/>
                    </a:cubicBezTo>
                    <a:lnTo>
                      <a:pt x="44450" y="0"/>
                    </a:lnTo>
                    <a:cubicBezTo>
                      <a:pt x="56725" y="0"/>
                      <a:pt x="66675" y="9950"/>
                      <a:pt x="66675" y="22225"/>
                    </a:cubicBezTo>
                    <a:lnTo>
                      <a:pt x="66675" y="44450"/>
                    </a:lnTo>
                    <a:cubicBezTo>
                      <a:pt x="66675" y="56725"/>
                      <a:pt x="56725" y="66675"/>
                      <a:pt x="44450" y="66675"/>
                    </a:cubicBezTo>
                    <a:lnTo>
                      <a:pt x="22225" y="66675"/>
                    </a:lnTo>
                    <a:cubicBezTo>
                      <a:pt x="9950" y="66675"/>
                      <a:pt x="0" y="56725"/>
                      <a:pt x="0" y="44450"/>
                    </a:cubicBezTo>
                    <a:lnTo>
                      <a:pt x="0" y="22225"/>
                    </a:lnTo>
                  </a:path>
                </a:pathLst>
              </a:custGeom>
              <a:noFill/>
              <a:ln w="22225">
                <a:solidFill>
                  <a:schemeClr val="accent2"/>
                </a:solidFill>
              </a:ln>
            </p:spPr>
          </p:sp>
          <p:sp>
            <p:nvSpPr>
              <p:cNvPr id="30" name="Freeform 30"/>
              <p:cNvSpPr/>
              <p:nvPr/>
            </p:nvSpPr>
            <p:spPr>
              <a:xfrm>
                <a:off x="7253288" y="2224088"/>
                <a:ext cx="66675" cy="66675"/>
              </a:xfrm>
              <a:custGeom>
                <a:avLst/>
                <a:gdLst/>
                <a:ahLst/>
                <a:cxnLst/>
                <a:rect l="l" t="t" r="r" b="b"/>
                <a:pathLst>
                  <a:path w="66675" h="66675">
                    <a:moveTo>
                      <a:pt x="0" y="22225"/>
                    </a:moveTo>
                    <a:cubicBezTo>
                      <a:pt x="0" y="9950"/>
                      <a:pt x="9950" y="0"/>
                      <a:pt x="22225" y="0"/>
                    </a:cubicBezTo>
                    <a:lnTo>
                      <a:pt x="44450" y="0"/>
                    </a:lnTo>
                    <a:cubicBezTo>
                      <a:pt x="56725" y="0"/>
                      <a:pt x="66675" y="9950"/>
                      <a:pt x="66675" y="22225"/>
                    </a:cubicBezTo>
                    <a:lnTo>
                      <a:pt x="66675" y="44450"/>
                    </a:lnTo>
                    <a:cubicBezTo>
                      <a:pt x="66675" y="56725"/>
                      <a:pt x="56725" y="66675"/>
                      <a:pt x="44450" y="66675"/>
                    </a:cubicBezTo>
                    <a:lnTo>
                      <a:pt x="22225" y="66675"/>
                    </a:lnTo>
                    <a:cubicBezTo>
                      <a:pt x="9950" y="66675"/>
                      <a:pt x="0" y="56725"/>
                      <a:pt x="0" y="44450"/>
                    </a:cubicBezTo>
                    <a:lnTo>
                      <a:pt x="0" y="22225"/>
                    </a:lnTo>
                  </a:path>
                </a:pathLst>
              </a:custGeom>
              <a:noFill/>
              <a:ln w="22225">
                <a:solidFill>
                  <a:schemeClr val="accent2"/>
                </a:solidFill>
              </a:ln>
            </p:spPr>
          </p:sp>
          <p:sp>
            <p:nvSpPr>
              <p:cNvPr id="31" name="Freeform 31"/>
              <p:cNvSpPr/>
              <p:nvPr/>
            </p:nvSpPr>
            <p:spPr>
              <a:xfrm>
                <a:off x="7186613" y="2090738"/>
                <a:ext cx="66675" cy="66675"/>
              </a:xfrm>
              <a:custGeom>
                <a:avLst/>
                <a:gdLst/>
                <a:ahLst/>
                <a:cxnLst/>
                <a:rect l="l" t="t" r="r" b="b"/>
                <a:pathLst>
                  <a:path w="66675" h="66675">
                    <a:moveTo>
                      <a:pt x="0" y="22225"/>
                    </a:moveTo>
                    <a:cubicBezTo>
                      <a:pt x="0" y="9950"/>
                      <a:pt x="9950" y="0"/>
                      <a:pt x="22225" y="0"/>
                    </a:cubicBezTo>
                    <a:lnTo>
                      <a:pt x="44450" y="0"/>
                    </a:lnTo>
                    <a:cubicBezTo>
                      <a:pt x="56725" y="0"/>
                      <a:pt x="66675" y="9950"/>
                      <a:pt x="66675" y="22225"/>
                    </a:cubicBezTo>
                    <a:lnTo>
                      <a:pt x="66675" y="44450"/>
                    </a:lnTo>
                    <a:cubicBezTo>
                      <a:pt x="66675" y="56725"/>
                      <a:pt x="56725" y="66675"/>
                      <a:pt x="44450" y="66675"/>
                    </a:cubicBezTo>
                    <a:lnTo>
                      <a:pt x="22225" y="66675"/>
                    </a:lnTo>
                    <a:cubicBezTo>
                      <a:pt x="9950" y="66675"/>
                      <a:pt x="0" y="56725"/>
                      <a:pt x="0" y="44450"/>
                    </a:cubicBezTo>
                    <a:lnTo>
                      <a:pt x="0" y="22225"/>
                    </a:lnTo>
                  </a:path>
                </a:pathLst>
              </a:custGeom>
              <a:noFill/>
              <a:ln w="22225">
                <a:solidFill>
                  <a:schemeClr val="accent2"/>
                </a:solidFill>
              </a:ln>
            </p:spPr>
          </p:sp>
          <p:sp>
            <p:nvSpPr>
              <p:cNvPr id="32" name="Freeform 32"/>
              <p:cNvSpPr/>
              <p:nvPr/>
            </p:nvSpPr>
            <p:spPr>
              <a:xfrm>
                <a:off x="7153275" y="2190750"/>
                <a:ext cx="133350" cy="33338"/>
              </a:xfrm>
              <a:custGeom>
                <a:avLst/>
                <a:gdLst/>
                <a:ahLst/>
                <a:cxnLst/>
                <a:rect l="l" t="t" r="r" b="b"/>
                <a:pathLst>
                  <a:path w="133350" h="33338">
                    <a:moveTo>
                      <a:pt x="0" y="33338"/>
                    </a:moveTo>
                    <a:lnTo>
                      <a:pt x="0" y="22225"/>
                    </a:lnTo>
                    <a:cubicBezTo>
                      <a:pt x="0" y="9950"/>
                      <a:pt x="9950" y="0"/>
                      <a:pt x="22225" y="0"/>
                    </a:cubicBezTo>
                    <a:lnTo>
                      <a:pt x="111125" y="0"/>
                    </a:lnTo>
                    <a:cubicBezTo>
                      <a:pt x="123400" y="0"/>
                      <a:pt x="133350" y="9950"/>
                      <a:pt x="133350" y="22225"/>
                    </a:cubicBezTo>
                    <a:lnTo>
                      <a:pt x="133350" y="33338"/>
                    </a:lnTo>
                  </a:path>
                </a:pathLst>
              </a:custGeom>
              <a:noFill/>
              <a:ln w="22225">
                <a:solidFill>
                  <a:schemeClr val="accent2"/>
                </a:solidFill>
              </a:ln>
            </p:spPr>
          </p:sp>
          <p:sp>
            <p:nvSpPr>
              <p:cNvPr id="33" name="Freeform 33"/>
              <p:cNvSpPr/>
              <p:nvPr/>
            </p:nvSpPr>
            <p:spPr>
              <a:xfrm>
                <a:off x="7219950" y="2157413"/>
                <a:ext cx="9525" cy="33338"/>
              </a:xfrm>
              <a:custGeom>
                <a:avLst/>
                <a:gdLst/>
                <a:ahLst/>
                <a:cxnLst/>
                <a:rect l="l" t="t" r="r" b="b"/>
                <a:pathLst>
                  <a:path w="9525" h="33338">
                    <a:moveTo>
                      <a:pt x="0" y="0"/>
                    </a:moveTo>
                    <a:lnTo>
                      <a:pt x="0" y="33338"/>
                    </a:lnTo>
                  </a:path>
                </a:pathLst>
              </a:custGeom>
              <a:noFill/>
              <a:ln w="22225">
                <a:solidFill>
                  <a:schemeClr val="accent2"/>
                </a:solidFill>
              </a:ln>
            </p:spPr>
          </p:sp>
        </p:grpSp>
        <p:sp>
          <p:nvSpPr>
            <p:cNvPr id="35" name="TextBox 35"/>
            <p:cNvSpPr txBox="1"/>
            <p:nvPr/>
          </p:nvSpPr>
          <p:spPr>
            <a:xfrm>
              <a:off x="7441311" y="2094071"/>
              <a:ext cx="837424" cy="278702"/>
            </a:xfrm>
            <a:prstGeom prst="rect">
              <a:avLst/>
            </a:prstGeom>
            <a:noFill/>
            <a:ln>
              <a:noFill/>
            </a:ln>
          </p:spPr>
          <p:txBody>
            <a:bodyPr wrap="none" lIns="0" tIns="0" rIns="0" bIns="0" anchor="t" anchorCtr="0">
              <a:spAutoFit/>
            </a:bodyPr>
            <a:lstStyle/>
            <a:p>
              <a:pPr algn="l"/>
              <a:r>
                <a:rPr lang="en" sz="1420" b="1" dirty="0">
                  <a:solidFill>
                    <a:schemeClr val="dk1"/>
                  </a:solidFill>
                  <a:latin typeface="+mn-lt"/>
                  <a:ea typeface="+mn-ea"/>
                  <a:cs typeface="+mn-cs"/>
                </a:rPr>
                <a:t>llms.txt</a:t>
              </a:r>
            </a:p>
          </p:txBody>
        </p:sp>
        <p:sp>
          <p:nvSpPr>
            <p:cNvPr id="36" name="TextBox 36"/>
            <p:cNvSpPr txBox="1"/>
            <p:nvPr/>
          </p:nvSpPr>
          <p:spPr>
            <a:xfrm>
              <a:off x="7080885" y="2469356"/>
              <a:ext cx="2021889" cy="220028"/>
            </a:xfrm>
            <a:prstGeom prst="rect">
              <a:avLst/>
            </a:prstGeom>
            <a:noFill/>
            <a:ln>
              <a:noFill/>
            </a:ln>
          </p:spPr>
          <p:txBody>
            <a:bodyPr wrap="none" lIns="0" tIns="0" rIns="0" bIns="0" anchor="t" anchorCtr="0">
              <a:spAutoFit/>
            </a:bodyPr>
            <a:lstStyle/>
            <a:p>
              <a:pPr algn="l"/>
              <a:r>
                <a:rPr lang="en" sz="1120" dirty="0">
                  <a:solidFill>
                    <a:srgbClr val="93A0C2"/>
                  </a:solidFill>
                  <a:latin typeface="+mn-lt"/>
                  <a:ea typeface="+mn-ea"/>
                  <a:cs typeface="+mn-cs"/>
                </a:rPr>
                <a:t>A newer file, like a sitemap</a:t>
              </a:r>
            </a:p>
          </p:txBody>
        </p:sp>
        <p:sp>
          <p:nvSpPr>
            <p:cNvPr id="37" name="TextBox 37"/>
            <p:cNvSpPr txBox="1"/>
            <p:nvPr/>
          </p:nvSpPr>
          <p:spPr>
            <a:xfrm>
              <a:off x="7080885" y="2678906"/>
              <a:ext cx="2207559" cy="220028"/>
            </a:xfrm>
            <a:prstGeom prst="rect">
              <a:avLst/>
            </a:prstGeom>
            <a:noFill/>
            <a:ln>
              <a:noFill/>
            </a:ln>
          </p:spPr>
          <p:txBody>
            <a:bodyPr wrap="none" lIns="0" tIns="0" rIns="0" bIns="0" anchor="t" anchorCtr="0">
              <a:spAutoFit/>
            </a:bodyPr>
            <a:lstStyle/>
            <a:p>
              <a:pPr algn="l"/>
              <a:r>
                <a:rPr lang="en" sz="1120" dirty="0">
                  <a:solidFill>
                    <a:srgbClr val="93A0C2"/>
                  </a:solidFill>
                  <a:latin typeface="+mn-lt"/>
                  <a:ea typeface="+mn-ea"/>
                  <a:cs typeface="+mn-cs"/>
                </a:rPr>
                <a:t>written specifically for AI — a</a:t>
              </a:r>
            </a:p>
          </p:txBody>
        </p:sp>
        <p:sp>
          <p:nvSpPr>
            <p:cNvPr id="38" name="TextBox 38"/>
            <p:cNvSpPr txBox="1"/>
            <p:nvPr/>
          </p:nvSpPr>
          <p:spPr>
            <a:xfrm>
              <a:off x="7080885" y="2888456"/>
              <a:ext cx="2310740" cy="220028"/>
            </a:xfrm>
            <a:prstGeom prst="rect">
              <a:avLst/>
            </a:prstGeom>
            <a:noFill/>
            <a:ln>
              <a:noFill/>
            </a:ln>
          </p:spPr>
          <p:txBody>
            <a:bodyPr wrap="none" lIns="0" tIns="0" rIns="0" bIns="0" anchor="t" anchorCtr="0">
              <a:spAutoFit/>
            </a:bodyPr>
            <a:lstStyle/>
            <a:p>
              <a:pPr algn="l"/>
              <a:r>
                <a:rPr lang="en" sz="1120" dirty="0">
                  <a:solidFill>
                    <a:srgbClr val="93A0C2"/>
                  </a:solidFill>
                  <a:latin typeface="+mn-lt"/>
                  <a:ea typeface="+mn-ea"/>
                  <a:cs typeface="+mn-cs"/>
                </a:rPr>
                <a:t>directory of your content that</a:t>
              </a:r>
            </a:p>
          </p:txBody>
        </p:sp>
        <p:sp>
          <p:nvSpPr>
            <p:cNvPr id="39" name="TextBox 39"/>
            <p:cNvSpPr txBox="1"/>
            <p:nvPr/>
          </p:nvSpPr>
          <p:spPr>
            <a:xfrm>
              <a:off x="7080885" y="3098006"/>
              <a:ext cx="1995891" cy="220028"/>
            </a:xfrm>
            <a:prstGeom prst="rect">
              <a:avLst/>
            </a:prstGeom>
            <a:noFill/>
            <a:ln>
              <a:noFill/>
            </a:ln>
          </p:spPr>
          <p:txBody>
            <a:bodyPr wrap="none" lIns="0" tIns="0" rIns="0" bIns="0" anchor="t" anchorCtr="0">
              <a:spAutoFit/>
            </a:bodyPr>
            <a:lstStyle/>
            <a:p>
              <a:pPr algn="l"/>
              <a:r>
                <a:rPr lang="en" sz="1120" dirty="0">
                  <a:solidFill>
                    <a:srgbClr val="93A0C2"/>
                  </a:solidFill>
                  <a:latin typeface="+mn-lt"/>
                  <a:ea typeface="+mn-ea"/>
                  <a:cs typeface="+mn-cs"/>
                </a:rPr>
                <a:t>helps AI quickly understand</a:t>
              </a:r>
            </a:p>
          </p:txBody>
        </p:sp>
        <p:sp>
          <p:nvSpPr>
            <p:cNvPr id="40" name="TextBox 40"/>
            <p:cNvSpPr txBox="1"/>
            <p:nvPr/>
          </p:nvSpPr>
          <p:spPr>
            <a:xfrm>
              <a:off x="7080885" y="3307556"/>
              <a:ext cx="1210086" cy="220028"/>
            </a:xfrm>
            <a:prstGeom prst="rect">
              <a:avLst/>
            </a:prstGeom>
            <a:noFill/>
            <a:ln>
              <a:noFill/>
            </a:ln>
          </p:spPr>
          <p:txBody>
            <a:bodyPr wrap="none" lIns="0" tIns="0" rIns="0" bIns="0" anchor="t" anchorCtr="0">
              <a:spAutoFit/>
            </a:bodyPr>
            <a:lstStyle/>
            <a:p>
              <a:pPr algn="l"/>
              <a:r>
                <a:rPr lang="en" sz="1120" dirty="0">
                  <a:solidFill>
                    <a:srgbClr val="93A0C2"/>
                  </a:solidFill>
                  <a:latin typeface="+mn-lt"/>
                  <a:ea typeface="+mn-ea"/>
                  <a:cs typeface="+mn-cs"/>
                </a:rPr>
                <a:t>what you offer.</a:t>
              </a:r>
            </a:p>
          </p:txBody>
        </p:sp>
        <p:sp>
          <p:nvSpPr>
            <p:cNvPr id="41" name="Rectangle 41"/>
            <p:cNvSpPr/>
            <p:nvPr/>
          </p:nvSpPr>
          <p:spPr>
            <a:xfrm>
              <a:off x="7086600" y="3733800"/>
              <a:ext cx="4114800" cy="857250"/>
            </a:xfrm>
            <a:prstGeom prst="roundRect">
              <a:avLst>
                <a:gd name="adj" fmla="val 11111"/>
              </a:avLst>
            </a:prstGeom>
            <a:solidFill>
              <a:schemeClr val="lt1"/>
            </a:solidFill>
            <a:ln>
              <a:noFill/>
            </a:ln>
          </p:spPr>
        </p:sp>
        <p:grpSp>
          <p:nvGrpSpPr>
            <p:cNvPr id="44" name="Group 44"/>
            <p:cNvGrpSpPr/>
            <p:nvPr/>
          </p:nvGrpSpPr>
          <p:grpSpPr>
            <a:xfrm>
              <a:off x="7286625" y="3933825"/>
              <a:ext cx="171450" cy="171450"/>
              <a:chOff x="7286625" y="3933825"/>
              <a:chExt cx="171450" cy="171450"/>
            </a:xfrm>
          </p:grpSpPr>
          <p:sp>
            <p:nvSpPr>
              <p:cNvPr id="42" name="Freeform 42"/>
              <p:cNvSpPr/>
              <p:nvPr/>
            </p:nvSpPr>
            <p:spPr>
              <a:xfrm>
                <a:off x="7286625" y="3933825"/>
                <a:ext cx="171450" cy="171450"/>
              </a:xfrm>
              <a:custGeom>
                <a:avLst/>
                <a:gdLst/>
                <a:ahLst/>
                <a:cxnLst/>
                <a:rect l="l" t="t" r="r" b="b"/>
                <a:pathLst>
                  <a:path w="171450" h="171450">
                    <a:moveTo>
                      <a:pt x="0" y="85725"/>
                    </a:moveTo>
                    <a:cubicBezTo>
                      <a:pt x="0" y="133070"/>
                      <a:pt x="38380" y="171450"/>
                      <a:pt x="85725" y="171450"/>
                    </a:cubicBezTo>
                    <a:cubicBezTo>
                      <a:pt x="133070" y="171450"/>
                      <a:pt x="171450" y="133070"/>
                      <a:pt x="171450" y="85725"/>
                    </a:cubicBezTo>
                    <a:cubicBezTo>
                      <a:pt x="171450" y="38380"/>
                      <a:pt x="133070" y="0"/>
                      <a:pt x="85725" y="0"/>
                    </a:cubicBezTo>
                    <a:cubicBezTo>
                      <a:pt x="38380" y="0"/>
                      <a:pt x="0" y="38380"/>
                      <a:pt x="0" y="85725"/>
                    </a:cubicBezTo>
                  </a:path>
                </a:pathLst>
              </a:custGeom>
              <a:noFill/>
              <a:ln w="19050">
                <a:solidFill>
                  <a:srgbClr val="34D399"/>
                </a:solidFill>
              </a:ln>
            </p:spPr>
          </p:sp>
          <p:sp>
            <p:nvSpPr>
              <p:cNvPr id="43" name="Freeform 43"/>
              <p:cNvSpPr/>
              <p:nvPr/>
            </p:nvSpPr>
            <p:spPr>
              <a:xfrm>
                <a:off x="7343775" y="4000500"/>
                <a:ext cx="57150" cy="38100"/>
              </a:xfrm>
              <a:custGeom>
                <a:avLst/>
                <a:gdLst/>
                <a:ahLst/>
                <a:cxnLst/>
                <a:rect l="l" t="t" r="r" b="b"/>
                <a:pathLst>
                  <a:path w="57150" h="38100">
                    <a:moveTo>
                      <a:pt x="0" y="19050"/>
                    </a:moveTo>
                    <a:lnTo>
                      <a:pt x="19050" y="38100"/>
                    </a:lnTo>
                    <a:lnTo>
                      <a:pt x="57150" y="0"/>
                    </a:lnTo>
                  </a:path>
                </a:pathLst>
              </a:custGeom>
              <a:noFill/>
              <a:ln w="19050">
                <a:solidFill>
                  <a:srgbClr val="34D399"/>
                </a:solidFill>
              </a:ln>
            </p:spPr>
          </p:sp>
        </p:grpSp>
        <p:sp>
          <p:nvSpPr>
            <p:cNvPr id="45" name="TextBox 45"/>
            <p:cNvSpPr txBox="1"/>
            <p:nvPr/>
          </p:nvSpPr>
          <p:spPr>
            <a:xfrm>
              <a:off x="7576566" y="3963352"/>
              <a:ext cx="1570161" cy="205359"/>
            </a:xfrm>
            <a:prstGeom prst="rect">
              <a:avLst/>
            </a:prstGeom>
            <a:noFill/>
            <a:ln>
              <a:noFill/>
            </a:ln>
          </p:spPr>
          <p:txBody>
            <a:bodyPr wrap="none" lIns="0" tIns="0" rIns="0" bIns="0" anchor="t" anchorCtr="0">
              <a:spAutoFit/>
            </a:bodyPr>
            <a:lstStyle/>
            <a:p>
              <a:pPr algn="l"/>
              <a:r>
                <a:rPr lang="en" sz="1050" dirty="0">
                  <a:solidFill>
                    <a:schemeClr val="dk1"/>
                  </a:solidFill>
                  <a:latin typeface="+mn-lt"/>
                  <a:ea typeface="+mn-ea"/>
                  <a:cs typeface="+mn-cs"/>
                </a:rPr>
                <a:t>Many site builders now</a:t>
              </a:r>
            </a:p>
          </p:txBody>
        </p:sp>
        <p:sp>
          <p:nvSpPr>
            <p:cNvPr id="46" name="TextBox 46"/>
            <p:cNvSpPr txBox="1"/>
            <p:nvPr/>
          </p:nvSpPr>
          <p:spPr>
            <a:xfrm>
              <a:off x="7576566" y="4153852"/>
              <a:ext cx="2272284" cy="205359"/>
            </a:xfrm>
            <a:prstGeom prst="rect">
              <a:avLst/>
            </a:prstGeom>
            <a:noFill/>
            <a:ln>
              <a:noFill/>
            </a:ln>
          </p:spPr>
          <p:txBody>
            <a:bodyPr wrap="none" lIns="0" tIns="0" rIns="0" bIns="0" anchor="t" anchorCtr="0">
              <a:spAutoFit/>
            </a:bodyPr>
            <a:lstStyle/>
            <a:p>
              <a:pPr algn="l"/>
              <a:r>
                <a:rPr lang="en" sz="1050" dirty="0">
                  <a:solidFill>
                    <a:schemeClr val="dk1"/>
                  </a:solidFill>
                  <a:latin typeface="+mn-lt"/>
                  <a:ea typeface="+mn-ea"/>
                  <a:cs typeface="+mn-cs"/>
                </a:rPr>
                <a:t>auto-generate llms.txt for you.</a:t>
              </a:r>
            </a:p>
          </p:txBody>
        </p:sp>
        <p:sp>
          <p:nvSpPr>
            <p:cNvPr id="47" name="TextBox 47"/>
            <p:cNvSpPr txBox="1"/>
            <p:nvPr/>
          </p:nvSpPr>
          <p:spPr>
            <a:xfrm>
              <a:off x="7253097" y="4371499"/>
              <a:ext cx="2138749" cy="190690"/>
            </a:xfrm>
            <a:prstGeom prst="rect">
              <a:avLst/>
            </a:prstGeom>
            <a:noFill/>
            <a:ln>
              <a:noFill/>
            </a:ln>
          </p:spPr>
          <p:txBody>
            <a:bodyPr wrap="none" lIns="0" tIns="0" rIns="0" bIns="0" anchor="t" anchorCtr="0">
              <a:spAutoFit/>
            </a:bodyPr>
            <a:lstStyle/>
            <a:p>
              <a:pPr algn="l"/>
              <a:r>
                <a:rPr lang="en" sz="980" dirty="0">
                  <a:solidFill>
                    <a:srgbClr val="93A0C2"/>
                  </a:solidFill>
                  <a:latin typeface="+mn-lt"/>
                  <a:ea typeface="+mn-ea"/>
                  <a:cs typeface="+mn-cs"/>
                </a:rPr>
                <a:t>Check: yourdomain.com/llms.txt</a:t>
              </a:r>
            </a:p>
          </p:txBody>
        </p:sp>
      </p:grpSp>
      <p:grpSp>
        <p:nvGrpSpPr>
          <p:cNvPr id="52" name="Group 52"/>
          <p:cNvGrpSpPr/>
          <p:nvPr/>
        </p:nvGrpSpPr>
        <p:grpSpPr>
          <a:xfrm>
            <a:off x="680466" y="6248400"/>
            <a:ext cx="10831068" cy="415861"/>
            <a:chOff x="680466" y="6248400"/>
            <a:chExt cx="10831068" cy="415861"/>
          </a:xfrm>
        </p:grpSpPr>
        <p:sp>
          <p:nvSpPr>
            <p:cNvPr id="49" name="Line 49"/>
            <p:cNvSpPr/>
            <p:nvPr/>
          </p:nvSpPr>
          <p:spPr>
            <a:xfrm>
              <a:off x="685800" y="6248400"/>
              <a:ext cx="10820400" cy="9525"/>
            </a:xfrm>
            <a:custGeom>
              <a:avLst/>
              <a:gdLst/>
              <a:ahLst/>
              <a:cxnLst/>
              <a:rect l="l" t="t" r="r" b="b"/>
              <a:pathLst>
                <a:path w="10820400" h="9525">
                  <a:moveTo>
                    <a:pt x="0" y="0"/>
                  </a:moveTo>
                  <a:lnTo>
                    <a:pt x="10820400" y="0"/>
                  </a:lnTo>
                </a:path>
              </a:pathLst>
            </a:custGeom>
            <a:noFill/>
            <a:ln w="9525">
              <a:solidFill>
                <a:srgbClr val="26314D"/>
              </a:solidFill>
            </a:ln>
          </p:spPr>
        </p:sp>
        <p:sp>
          <p:nvSpPr>
            <p:cNvPr id="50" name="TextBox 50"/>
            <p:cNvSpPr txBox="1"/>
            <p:nvPr/>
          </p:nvSpPr>
          <p:spPr>
            <a:xfrm>
              <a:off x="680466" y="6458902"/>
              <a:ext cx="3463611" cy="205359"/>
            </a:xfrm>
            <a:prstGeom prst="rect">
              <a:avLst/>
            </a:prstGeom>
            <a:noFill/>
            <a:ln>
              <a:noFill/>
            </a:ln>
          </p:spPr>
          <p:txBody>
            <a:bodyPr wrap="none" lIns="0" tIns="0" rIns="0" bIns="0" anchor="t" anchorCtr="0">
              <a:spAutoFit/>
            </a:bodyPr>
            <a:lstStyle/>
            <a:p>
              <a:pPr algn="l"/>
              <a:r>
                <a:rPr lang="en" sz="1050" dirty="0">
                  <a:solidFill>
                    <a:srgbClr val="93A0C2"/>
                  </a:solidFill>
                  <a:latin typeface="+mn-lt"/>
                  <a:ea typeface="+mn-ea"/>
                  <a:cs typeface="+mn-cs"/>
                </a:rPr>
                <a:t>GEO From Zero to One · Part 6: Building Your Site</a:t>
              </a:r>
            </a:p>
          </p:txBody>
        </p:sp>
        <p:sp>
          <p:nvSpPr>
            <p:cNvPr id="51" name="TextBox 51"/>
            <p:cNvSpPr txBox="1"/>
            <p:nvPr/>
          </p:nvSpPr>
          <p:spPr>
            <a:xfrm>
              <a:off x="11027340" y="6458902"/>
              <a:ext cx="484194" cy="205359"/>
            </a:xfrm>
            <a:prstGeom prst="rect">
              <a:avLst/>
            </a:prstGeom>
            <a:noFill/>
            <a:ln>
              <a:noFill/>
            </a:ln>
          </p:spPr>
          <p:txBody>
            <a:bodyPr wrap="none" lIns="0" tIns="0" rIns="0" bIns="0" anchor="t" anchorCtr="0">
              <a:spAutoFit/>
            </a:bodyPr>
            <a:lstStyle/>
            <a:p>
              <a:pPr algn="r"/>
              <a:r>
                <a:rPr lang="en" sz="1050" dirty="0">
                  <a:solidFill>
                    <a:srgbClr val="93A0C2"/>
                  </a:solidFill>
                  <a:latin typeface="+mn-lt"/>
                  <a:ea typeface="+mn-ea"/>
                  <a:cs typeface="+mn-cs"/>
                </a:rPr>
                <a:t>11 / 14</a:t>
              </a:r>
            </a:p>
          </p:txBody>
        </p:sp>
      </p:gr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669036" y="670560"/>
            <a:ext cx="6806139" cy="952119"/>
            <a:chOff x="669036" y="670560"/>
            <a:chExt cx="6806139" cy="952119"/>
          </a:xfrm>
        </p:grpSpPr>
        <p:sp>
          <p:nvSpPr>
            <p:cNvPr id="2" name="TextBox 2"/>
            <p:cNvSpPr txBox="1"/>
            <p:nvPr/>
          </p:nvSpPr>
          <p:spPr>
            <a:xfrm>
              <a:off x="679704" y="670560"/>
              <a:ext cx="1961022" cy="234696"/>
            </a:xfrm>
            <a:prstGeom prst="rect">
              <a:avLst/>
            </a:prstGeom>
            <a:noFill/>
            <a:ln>
              <a:noFill/>
            </a:ln>
          </p:spPr>
          <p:txBody>
            <a:bodyPr wrap="none" lIns="0" tIns="0" rIns="0" bIns="0" anchor="t" anchorCtr="0">
              <a:spAutoFit/>
            </a:bodyPr>
            <a:lstStyle/>
            <a:p>
              <a:pPr algn="l"/>
              <a:r>
                <a:rPr lang="en" sz="1200" b="1" spc="150" dirty="0">
                  <a:solidFill>
                    <a:srgbClr val="93A0C2"/>
                  </a:solidFill>
                  <a:latin typeface="+mn-lt"/>
                  <a:ea typeface="+mn-ea"/>
                  <a:cs typeface="+mn-cs"/>
                </a:rPr>
                <a:t>BUILDING YOUR SITE</a:t>
              </a:r>
            </a:p>
          </p:txBody>
        </p:sp>
        <p:sp>
          <p:nvSpPr>
            <p:cNvPr id="3" name="TextBox 3"/>
            <p:cNvSpPr txBox="1"/>
            <p:nvPr/>
          </p:nvSpPr>
          <p:spPr>
            <a:xfrm>
              <a:off x="669036" y="977265"/>
              <a:ext cx="6806139" cy="645414"/>
            </a:xfrm>
            <a:prstGeom prst="rect">
              <a:avLst/>
            </a:prstGeom>
            <a:noFill/>
            <a:ln>
              <a:noFill/>
            </a:ln>
          </p:spPr>
          <p:txBody>
            <a:bodyPr wrap="none" lIns="0" tIns="0" rIns="0" bIns="0" anchor="t" anchorCtr="0">
              <a:spAutoFit/>
            </a:bodyPr>
            <a:lstStyle/>
            <a:p>
              <a:pPr algn="l"/>
              <a:r>
                <a:rPr lang="en" sz="3300" b="1" dirty="0">
                  <a:solidFill>
                    <a:schemeClr val="dk1"/>
                  </a:solidFill>
                  <a:latin typeface="+mj-lt"/>
                  <a:ea typeface="+mj-ea"/>
                  <a:cs typeface="+mj-cs"/>
                </a:rPr>
                <a:t>Two Small Habits, Real Payoff</a:t>
              </a:r>
            </a:p>
          </p:txBody>
        </p:sp>
      </p:grpSp>
      <p:grpSp>
        <p:nvGrpSpPr>
          <p:cNvPr id="6" name="Group 6"/>
          <p:cNvGrpSpPr/>
          <p:nvPr/>
        </p:nvGrpSpPr>
        <p:grpSpPr>
          <a:xfrm>
            <a:off x="677418" y="1650682"/>
            <a:ext cx="7990904" cy="322707"/>
            <a:chOff x="677418" y="1650682"/>
            <a:chExt cx="7990904" cy="322707"/>
          </a:xfrm>
        </p:grpSpPr>
        <p:sp>
          <p:nvSpPr>
            <p:cNvPr id="5" name="TextBox 5"/>
            <p:cNvSpPr txBox="1"/>
            <p:nvPr/>
          </p:nvSpPr>
          <p:spPr>
            <a:xfrm>
              <a:off x="677418" y="1650682"/>
              <a:ext cx="7990904" cy="322707"/>
            </a:xfrm>
            <a:prstGeom prst="rect">
              <a:avLst/>
            </a:prstGeom>
            <a:noFill/>
            <a:ln>
              <a:noFill/>
            </a:ln>
          </p:spPr>
          <p:txBody>
            <a:bodyPr wrap="none" lIns="0" tIns="0" rIns="0" bIns="0" anchor="t" anchorCtr="0">
              <a:spAutoFit/>
            </a:bodyPr>
            <a:lstStyle/>
            <a:p>
              <a:pPr algn="l"/>
              <a:r>
                <a:rPr lang="en" sz="1650" dirty="0">
                  <a:solidFill>
                    <a:schemeClr val="dk1"/>
                  </a:solidFill>
                  <a:latin typeface="+mn-lt"/>
                  <a:ea typeface="+mn-ea"/>
                  <a:cs typeface="+mn-cs"/>
                </a:rPr>
                <a:t>Two free writing habits meaningfully raise your odds of being cited by AI.</a:t>
              </a:r>
            </a:p>
          </p:txBody>
        </p:sp>
      </p:grpSp>
      <p:grpSp>
        <p:nvGrpSpPr>
          <p:cNvPr id="17" name="Group 17"/>
          <p:cNvGrpSpPr/>
          <p:nvPr/>
        </p:nvGrpSpPr>
        <p:grpSpPr>
          <a:xfrm>
            <a:off x="685800" y="2209800"/>
            <a:ext cx="5257800" cy="2857500"/>
            <a:chOff x="685800" y="2209800"/>
            <a:chExt cx="5257800" cy="2857500"/>
          </a:xfrm>
        </p:grpSpPr>
        <p:sp>
          <p:nvSpPr>
            <p:cNvPr id="7" name="Rectangle 7"/>
            <p:cNvSpPr/>
            <p:nvPr/>
          </p:nvSpPr>
          <p:spPr>
            <a:xfrm>
              <a:off x="685800" y="2209800"/>
              <a:ext cx="5257800" cy="2857500"/>
            </a:xfrm>
            <a:prstGeom prst="roundRect">
              <a:avLst>
                <a:gd name="adj" fmla="val 6000"/>
              </a:avLst>
            </a:prstGeom>
            <a:solidFill>
              <a:schemeClr val="accent5"/>
            </a:solidFill>
            <a:ln w="9525">
              <a:solidFill>
                <a:srgbClr val="26314D"/>
              </a:solidFill>
            </a:ln>
          </p:spPr>
        </p:sp>
        <p:sp>
          <p:nvSpPr>
            <p:cNvPr id="8" name="Ellipse 8"/>
            <p:cNvSpPr/>
            <p:nvPr/>
          </p:nvSpPr>
          <p:spPr>
            <a:xfrm>
              <a:off x="933450" y="2457450"/>
              <a:ext cx="571500" cy="571500"/>
            </a:xfrm>
            <a:prstGeom prst="ellipse">
              <a:avLst/>
            </a:prstGeom>
            <a:solidFill>
              <a:srgbClr val="152036"/>
            </a:solidFill>
            <a:ln w="14288">
              <a:solidFill>
                <a:schemeClr val="accent1"/>
              </a:solidFill>
            </a:ln>
          </p:spPr>
        </p:sp>
        <p:sp>
          <p:nvSpPr>
            <p:cNvPr id="9" name="TextBox 9"/>
            <p:cNvSpPr txBox="1"/>
            <p:nvPr/>
          </p:nvSpPr>
          <p:spPr>
            <a:xfrm>
              <a:off x="1146680" y="2641282"/>
              <a:ext cx="145040" cy="322707"/>
            </a:xfrm>
            <a:prstGeom prst="rect">
              <a:avLst/>
            </a:prstGeom>
            <a:noFill/>
            <a:ln>
              <a:noFill/>
            </a:ln>
          </p:spPr>
          <p:txBody>
            <a:bodyPr wrap="none" lIns="0" tIns="0" rIns="0" bIns="0" anchor="t" anchorCtr="0">
              <a:spAutoFit/>
            </a:bodyPr>
            <a:lstStyle/>
            <a:p>
              <a:pPr algn="ctr"/>
              <a:r>
                <a:rPr lang="en" sz="1650" b="1" dirty="0">
                  <a:solidFill>
                    <a:schemeClr val="accent1"/>
                  </a:solidFill>
                  <a:latin typeface="+mn-lt"/>
                  <a:ea typeface="+mn-ea"/>
                  <a:cs typeface="+mn-cs"/>
                </a:rPr>
                <a:t>1</a:t>
              </a:r>
            </a:p>
          </p:txBody>
        </p:sp>
        <p:sp>
          <p:nvSpPr>
            <p:cNvPr id="10" name="TextBox 10"/>
            <p:cNvSpPr txBox="1"/>
            <p:nvPr/>
          </p:nvSpPr>
          <p:spPr>
            <a:xfrm>
              <a:off x="1668780" y="2505075"/>
              <a:ext cx="2354866" cy="293370"/>
            </a:xfrm>
            <a:prstGeom prst="rect">
              <a:avLst/>
            </a:prstGeom>
            <a:noFill/>
            <a:ln>
              <a:noFill/>
            </a:ln>
          </p:spPr>
          <p:txBody>
            <a:bodyPr wrap="none" lIns="0" tIns="0" rIns="0" bIns="0" anchor="t" anchorCtr="0">
              <a:spAutoFit/>
            </a:bodyPr>
            <a:lstStyle/>
            <a:p>
              <a:pPr algn="l"/>
              <a:r>
                <a:rPr lang="en" sz="1500" b="1" dirty="0">
                  <a:solidFill>
                    <a:schemeClr val="dk1"/>
                  </a:solidFill>
                  <a:latin typeface="+mn-lt"/>
                  <a:ea typeface="+mn-ea"/>
                  <a:cs typeface="+mn-cs"/>
                </a:rPr>
                <a:t>Front-load the answer</a:t>
              </a:r>
            </a:p>
          </p:txBody>
        </p:sp>
        <p:sp>
          <p:nvSpPr>
            <p:cNvPr id="11" name="TextBox 11"/>
            <p:cNvSpPr txBox="1"/>
            <p:nvPr/>
          </p:nvSpPr>
          <p:spPr>
            <a:xfrm>
              <a:off x="1669923" y="2796064"/>
              <a:ext cx="2827344" cy="249364"/>
            </a:xfrm>
            <a:prstGeom prst="rect">
              <a:avLst/>
            </a:prstGeom>
            <a:noFill/>
            <a:ln>
              <a:noFill/>
            </a:ln>
          </p:spPr>
          <p:txBody>
            <a:bodyPr wrap="none" lIns="0" tIns="0" rIns="0" bIns="0" anchor="t" anchorCtr="0">
              <a:spAutoFit/>
            </a:bodyPr>
            <a:lstStyle/>
            <a:p>
              <a:pPr algn="l"/>
              <a:r>
                <a:rPr lang="en" sz="1280" dirty="0">
                  <a:solidFill>
                    <a:srgbClr val="93A0C2"/>
                  </a:solidFill>
                  <a:latin typeface="+mn-lt"/>
                  <a:ea typeface="+mn-ea"/>
                  <a:cs typeface="+mn-cs"/>
                </a:rPr>
                <a:t>Put the most important line first</a:t>
              </a:r>
            </a:p>
          </p:txBody>
        </p:sp>
        <p:sp>
          <p:nvSpPr>
            <p:cNvPr id="12" name="TextBox 12"/>
            <p:cNvSpPr txBox="1"/>
            <p:nvPr/>
          </p:nvSpPr>
          <p:spPr>
            <a:xfrm>
              <a:off x="1669923" y="3024664"/>
              <a:ext cx="1451773" cy="249364"/>
            </a:xfrm>
            <a:prstGeom prst="rect">
              <a:avLst/>
            </a:prstGeom>
            <a:noFill/>
            <a:ln>
              <a:noFill/>
            </a:ln>
          </p:spPr>
          <p:txBody>
            <a:bodyPr wrap="none" lIns="0" tIns="0" rIns="0" bIns="0" anchor="t" anchorCtr="0">
              <a:spAutoFit/>
            </a:bodyPr>
            <a:lstStyle/>
            <a:p>
              <a:pPr algn="l"/>
              <a:r>
                <a:rPr lang="en" sz="1280" dirty="0">
                  <a:solidFill>
                    <a:srgbClr val="93A0C2"/>
                  </a:solidFill>
                  <a:latin typeface="+mn-lt"/>
                  <a:ea typeface="+mn-ea"/>
                  <a:cs typeface="+mn-cs"/>
                </a:rPr>
                <a:t>in every section.</a:t>
              </a:r>
            </a:p>
          </p:txBody>
        </p:sp>
        <p:sp>
          <p:nvSpPr>
            <p:cNvPr id="13" name="Line 13"/>
            <p:cNvSpPr/>
            <p:nvPr/>
          </p:nvSpPr>
          <p:spPr>
            <a:xfrm>
              <a:off x="952500" y="3429000"/>
              <a:ext cx="4724400" cy="9525"/>
            </a:xfrm>
            <a:custGeom>
              <a:avLst/>
              <a:gdLst/>
              <a:ahLst/>
              <a:cxnLst/>
              <a:rect l="l" t="t" r="r" b="b"/>
              <a:pathLst>
                <a:path w="4724400" h="9525">
                  <a:moveTo>
                    <a:pt x="0" y="0"/>
                  </a:moveTo>
                  <a:lnTo>
                    <a:pt x="4724400" y="0"/>
                  </a:lnTo>
                </a:path>
              </a:pathLst>
            </a:custGeom>
            <a:noFill/>
            <a:ln w="9525">
              <a:solidFill>
                <a:srgbClr val="26314D"/>
              </a:solidFill>
            </a:ln>
          </p:spPr>
        </p:sp>
        <p:sp>
          <p:nvSpPr>
            <p:cNvPr id="14" name="TextBox 14"/>
            <p:cNvSpPr txBox="1"/>
            <p:nvPr/>
          </p:nvSpPr>
          <p:spPr>
            <a:xfrm>
              <a:off x="947166" y="3620452"/>
              <a:ext cx="2127733" cy="205359"/>
            </a:xfrm>
            <a:prstGeom prst="rect">
              <a:avLst/>
            </a:prstGeom>
            <a:noFill/>
            <a:ln>
              <a:noFill/>
            </a:ln>
          </p:spPr>
          <p:txBody>
            <a:bodyPr wrap="none" lIns="0" tIns="0" rIns="0" bIns="0" anchor="t" anchorCtr="0">
              <a:spAutoFit/>
            </a:bodyPr>
            <a:lstStyle/>
            <a:p>
              <a:pPr algn="l"/>
              <a:r>
                <a:rPr lang="en" sz="1050" b="1" dirty="0">
                  <a:solidFill>
                    <a:srgbClr val="93A0C2"/>
                  </a:solidFill>
                  <a:latin typeface="+mn-lt"/>
                  <a:ea typeface="+mn-ea"/>
                  <a:cs typeface="+mn-cs"/>
                </a:rPr>
                <a:t>USERS AND AI BOTH WANT THIS</a:t>
              </a:r>
            </a:p>
          </p:txBody>
        </p:sp>
        <p:sp>
          <p:nvSpPr>
            <p:cNvPr id="15" name="TextBox 15"/>
            <p:cNvSpPr txBox="1"/>
            <p:nvPr/>
          </p:nvSpPr>
          <p:spPr>
            <a:xfrm>
              <a:off x="946404" y="3870960"/>
              <a:ext cx="1795093" cy="234696"/>
            </a:xfrm>
            <a:prstGeom prst="rect">
              <a:avLst/>
            </a:prstGeom>
            <a:noFill/>
            <a:ln>
              <a:noFill/>
            </a:ln>
          </p:spPr>
          <p:txBody>
            <a:bodyPr wrap="none" lIns="0" tIns="0" rIns="0" bIns="0" anchor="t" anchorCtr="0">
              <a:spAutoFit/>
            </a:bodyPr>
            <a:lstStyle/>
            <a:p>
              <a:pPr algn="l"/>
              <a:r>
                <a:rPr lang="en" sz="1200" dirty="0">
                  <a:solidFill>
                    <a:schemeClr val="dk1"/>
                  </a:solidFill>
                  <a:latin typeface="+mn-lt"/>
                  <a:ea typeface="+mn-ea"/>
                  <a:cs typeface="+mn-cs"/>
                </a:rPr>
                <a:t>The answer, not three</a:t>
              </a:r>
            </a:p>
          </p:txBody>
        </p:sp>
        <p:sp>
          <p:nvSpPr>
            <p:cNvPr id="16" name="TextBox 16"/>
            <p:cNvSpPr txBox="1"/>
            <p:nvPr/>
          </p:nvSpPr>
          <p:spPr>
            <a:xfrm>
              <a:off x="946404" y="4099560"/>
              <a:ext cx="2160727" cy="234696"/>
            </a:xfrm>
            <a:prstGeom prst="rect">
              <a:avLst/>
            </a:prstGeom>
            <a:noFill/>
            <a:ln>
              <a:noFill/>
            </a:ln>
          </p:spPr>
          <p:txBody>
            <a:bodyPr wrap="none" lIns="0" tIns="0" rIns="0" bIns="0" anchor="t" anchorCtr="0">
              <a:spAutoFit/>
            </a:bodyPr>
            <a:lstStyle/>
            <a:p>
              <a:pPr algn="l"/>
              <a:r>
                <a:rPr lang="en" sz="1200" dirty="0">
                  <a:solidFill>
                    <a:schemeClr val="dk1"/>
                  </a:solidFill>
                  <a:latin typeface="+mn-lt"/>
                  <a:ea typeface="+mn-ea"/>
                  <a:cs typeface="+mn-cs"/>
                </a:rPr>
                <a:t>paragraphs of setup first.</a:t>
              </a:r>
            </a:p>
          </p:txBody>
        </p:sp>
      </p:grpSp>
      <p:grpSp>
        <p:nvGrpSpPr>
          <p:cNvPr id="28" name="Group 28"/>
          <p:cNvGrpSpPr/>
          <p:nvPr/>
        </p:nvGrpSpPr>
        <p:grpSpPr>
          <a:xfrm>
            <a:off x="6248400" y="2209800"/>
            <a:ext cx="5257800" cy="2857500"/>
            <a:chOff x="6248400" y="2209800"/>
            <a:chExt cx="5257800" cy="2857500"/>
          </a:xfrm>
        </p:grpSpPr>
        <p:sp>
          <p:nvSpPr>
            <p:cNvPr id="18" name="Rectangle 18"/>
            <p:cNvSpPr/>
            <p:nvPr/>
          </p:nvSpPr>
          <p:spPr>
            <a:xfrm>
              <a:off x="6248400" y="2209800"/>
              <a:ext cx="5257800" cy="2857500"/>
            </a:xfrm>
            <a:prstGeom prst="roundRect">
              <a:avLst>
                <a:gd name="adj" fmla="val 6000"/>
              </a:avLst>
            </a:prstGeom>
            <a:solidFill>
              <a:schemeClr val="accent5"/>
            </a:solidFill>
            <a:ln w="9525">
              <a:solidFill>
                <a:srgbClr val="26314D"/>
              </a:solidFill>
            </a:ln>
          </p:spPr>
        </p:sp>
        <p:sp>
          <p:nvSpPr>
            <p:cNvPr id="19" name="Ellipse 19"/>
            <p:cNvSpPr/>
            <p:nvPr/>
          </p:nvSpPr>
          <p:spPr>
            <a:xfrm>
              <a:off x="6496050" y="2457450"/>
              <a:ext cx="571500" cy="571500"/>
            </a:xfrm>
            <a:prstGeom prst="ellipse">
              <a:avLst/>
            </a:prstGeom>
            <a:solidFill>
              <a:srgbClr val="152036"/>
            </a:solidFill>
            <a:ln w="14288">
              <a:solidFill>
                <a:schemeClr val="accent2"/>
              </a:solidFill>
            </a:ln>
          </p:spPr>
        </p:sp>
        <p:sp>
          <p:nvSpPr>
            <p:cNvPr id="20" name="TextBox 20"/>
            <p:cNvSpPr txBox="1"/>
            <p:nvPr/>
          </p:nvSpPr>
          <p:spPr>
            <a:xfrm>
              <a:off x="6709280" y="2641282"/>
              <a:ext cx="145040" cy="322707"/>
            </a:xfrm>
            <a:prstGeom prst="rect">
              <a:avLst/>
            </a:prstGeom>
            <a:noFill/>
            <a:ln>
              <a:noFill/>
            </a:ln>
          </p:spPr>
          <p:txBody>
            <a:bodyPr wrap="none" lIns="0" tIns="0" rIns="0" bIns="0" anchor="t" anchorCtr="0">
              <a:spAutoFit/>
            </a:bodyPr>
            <a:lstStyle/>
            <a:p>
              <a:pPr algn="ctr"/>
              <a:r>
                <a:rPr lang="en" sz="1650" b="1" dirty="0">
                  <a:solidFill>
                    <a:schemeClr val="accent2"/>
                  </a:solidFill>
                  <a:latin typeface="+mn-lt"/>
                  <a:ea typeface="+mn-ea"/>
                  <a:cs typeface="+mn-cs"/>
                </a:rPr>
                <a:t>2</a:t>
              </a:r>
            </a:p>
          </p:txBody>
        </p:sp>
        <p:sp>
          <p:nvSpPr>
            <p:cNvPr id="21" name="TextBox 21"/>
            <p:cNvSpPr txBox="1"/>
            <p:nvPr/>
          </p:nvSpPr>
          <p:spPr>
            <a:xfrm>
              <a:off x="7231380" y="2505075"/>
              <a:ext cx="2894975" cy="293370"/>
            </a:xfrm>
            <a:prstGeom prst="rect">
              <a:avLst/>
            </a:prstGeom>
            <a:noFill/>
            <a:ln>
              <a:noFill/>
            </a:ln>
          </p:spPr>
          <p:txBody>
            <a:bodyPr wrap="none" lIns="0" tIns="0" rIns="0" bIns="0" anchor="t" anchorCtr="0">
              <a:spAutoFit/>
            </a:bodyPr>
            <a:lstStyle/>
            <a:p>
              <a:pPr algn="l"/>
              <a:r>
                <a:rPr lang="en" sz="1500" b="1" dirty="0">
                  <a:solidFill>
                    <a:schemeClr val="dk1"/>
                  </a:solidFill>
                  <a:latin typeface="+mn-lt"/>
                  <a:ea typeface="+mn-ea"/>
                  <a:cs typeface="+mn-cs"/>
                </a:rPr>
                <a:t>Write headings as questions</a:t>
              </a:r>
            </a:p>
          </p:txBody>
        </p:sp>
        <p:sp>
          <p:nvSpPr>
            <p:cNvPr id="22" name="TextBox 22"/>
            <p:cNvSpPr txBox="1"/>
            <p:nvPr/>
          </p:nvSpPr>
          <p:spPr>
            <a:xfrm>
              <a:off x="7232523" y="2796064"/>
              <a:ext cx="2146763" cy="249364"/>
            </a:xfrm>
            <a:prstGeom prst="rect">
              <a:avLst/>
            </a:prstGeom>
            <a:noFill/>
            <a:ln>
              <a:noFill/>
            </a:ln>
          </p:spPr>
          <p:txBody>
            <a:bodyPr wrap="none" lIns="0" tIns="0" rIns="0" bIns="0" anchor="t" anchorCtr="0">
              <a:spAutoFit/>
            </a:bodyPr>
            <a:lstStyle/>
            <a:p>
              <a:pPr algn="l"/>
              <a:r>
                <a:rPr lang="en" sz="1280" dirty="0">
                  <a:solidFill>
                    <a:srgbClr val="93A0C2"/>
                  </a:solidFill>
                  <a:latin typeface="+mn-lt"/>
                  <a:ea typeface="+mn-ea"/>
                  <a:cs typeface="+mn-cs"/>
                </a:rPr>
                <a:t>Match how users actually</a:t>
              </a:r>
            </a:p>
          </p:txBody>
        </p:sp>
        <p:sp>
          <p:nvSpPr>
            <p:cNvPr id="23" name="TextBox 23"/>
            <p:cNvSpPr txBox="1"/>
            <p:nvPr/>
          </p:nvSpPr>
          <p:spPr>
            <a:xfrm>
              <a:off x="7232523" y="3024664"/>
              <a:ext cx="1352286" cy="249364"/>
            </a:xfrm>
            <a:prstGeom prst="rect">
              <a:avLst/>
            </a:prstGeom>
            <a:noFill/>
            <a:ln>
              <a:noFill/>
            </a:ln>
          </p:spPr>
          <p:txBody>
            <a:bodyPr wrap="none" lIns="0" tIns="0" rIns="0" bIns="0" anchor="t" anchorCtr="0">
              <a:spAutoFit/>
            </a:bodyPr>
            <a:lstStyle/>
            <a:p>
              <a:pPr algn="l"/>
              <a:r>
                <a:rPr lang="en" sz="1280" dirty="0">
                  <a:solidFill>
                    <a:srgbClr val="93A0C2"/>
                  </a:solidFill>
                  <a:latin typeface="+mn-lt"/>
                  <a:ea typeface="+mn-ea"/>
                  <a:cs typeface="+mn-cs"/>
                </a:rPr>
                <a:t>ask AI systems.</a:t>
              </a:r>
            </a:p>
          </p:txBody>
        </p:sp>
        <p:sp>
          <p:nvSpPr>
            <p:cNvPr id="24" name="Line 24"/>
            <p:cNvSpPr/>
            <p:nvPr/>
          </p:nvSpPr>
          <p:spPr>
            <a:xfrm>
              <a:off x="6515100" y="3429000"/>
              <a:ext cx="4724400" cy="9525"/>
            </a:xfrm>
            <a:custGeom>
              <a:avLst/>
              <a:gdLst/>
              <a:ahLst/>
              <a:cxnLst/>
              <a:rect l="l" t="t" r="r" b="b"/>
              <a:pathLst>
                <a:path w="4724400" h="9525">
                  <a:moveTo>
                    <a:pt x="0" y="0"/>
                  </a:moveTo>
                  <a:lnTo>
                    <a:pt x="4724400" y="0"/>
                  </a:lnTo>
                </a:path>
              </a:pathLst>
            </a:custGeom>
            <a:noFill/>
            <a:ln w="9525">
              <a:solidFill>
                <a:srgbClr val="26314D"/>
              </a:solidFill>
            </a:ln>
          </p:spPr>
        </p:sp>
        <p:sp>
          <p:nvSpPr>
            <p:cNvPr id="25" name="TextBox 25"/>
            <p:cNvSpPr txBox="1"/>
            <p:nvPr/>
          </p:nvSpPr>
          <p:spPr>
            <a:xfrm>
              <a:off x="6509766" y="3563302"/>
              <a:ext cx="3047266" cy="205359"/>
            </a:xfrm>
            <a:prstGeom prst="rect">
              <a:avLst/>
            </a:prstGeom>
            <a:noFill/>
            <a:ln>
              <a:noFill/>
            </a:ln>
          </p:spPr>
          <p:txBody>
            <a:bodyPr wrap="none" lIns="0" tIns="0" rIns="0" bIns="0" anchor="t" anchorCtr="0">
              <a:spAutoFit/>
            </a:bodyPr>
            <a:lstStyle/>
            <a:p>
              <a:pPr algn="l"/>
              <a:r>
                <a:rPr lang="en" sz="1050" dirty="0">
                  <a:solidFill>
                    <a:srgbClr val="93A0C2"/>
                  </a:solidFill>
                  <a:latin typeface="+mn-lt"/>
                  <a:ea typeface="+mn-ea"/>
                  <a:cs typeface="+mn-cs"/>
                </a:rPr>
                <a:t>Weaker: “Meeting Notes Feature Overview”</a:t>
              </a:r>
            </a:p>
          </p:txBody>
        </p:sp>
        <p:sp>
          <p:nvSpPr>
            <p:cNvPr id="26" name="TextBox 26"/>
            <p:cNvSpPr txBox="1"/>
            <p:nvPr/>
          </p:nvSpPr>
          <p:spPr>
            <a:xfrm>
              <a:off x="6509004" y="3813810"/>
              <a:ext cx="3110947" cy="234696"/>
            </a:xfrm>
            <a:prstGeom prst="rect">
              <a:avLst/>
            </a:prstGeom>
            <a:noFill/>
            <a:ln>
              <a:noFill/>
            </a:ln>
          </p:spPr>
          <p:txBody>
            <a:bodyPr wrap="none" lIns="0" tIns="0" rIns="0" bIns="0" anchor="t" anchorCtr="0">
              <a:spAutoFit/>
            </a:bodyPr>
            <a:lstStyle/>
            <a:p>
              <a:pPr algn="l"/>
              <a:r>
                <a:rPr lang="en" sz="1200" b="1" dirty="0">
                  <a:solidFill>
                    <a:srgbClr val="34D399"/>
                  </a:solidFill>
                  <a:latin typeface="+mn-lt"/>
                  <a:ea typeface="+mn-ea"/>
                  <a:cs typeface="+mn-cs"/>
                </a:rPr>
                <a:t>Stronger: “How does it automatically</a:t>
              </a:r>
            </a:p>
          </p:txBody>
        </p:sp>
        <p:sp>
          <p:nvSpPr>
            <p:cNvPr id="27" name="TextBox 27"/>
            <p:cNvSpPr txBox="1"/>
            <p:nvPr/>
          </p:nvSpPr>
          <p:spPr>
            <a:xfrm>
              <a:off x="6509004" y="4042410"/>
              <a:ext cx="2157900" cy="234696"/>
            </a:xfrm>
            <a:prstGeom prst="rect">
              <a:avLst/>
            </a:prstGeom>
            <a:noFill/>
            <a:ln>
              <a:noFill/>
            </a:ln>
          </p:spPr>
          <p:txBody>
            <a:bodyPr wrap="none" lIns="0" tIns="0" rIns="0" bIns="0" anchor="t" anchorCtr="0">
              <a:spAutoFit/>
            </a:bodyPr>
            <a:lstStyle/>
            <a:p>
              <a:pPr algn="l"/>
              <a:r>
                <a:rPr lang="en" sz="1200" b="1" dirty="0">
                  <a:solidFill>
                    <a:srgbClr val="34D399"/>
                  </a:solidFill>
                  <a:latin typeface="+mn-lt"/>
                  <a:ea typeface="+mn-ea"/>
                  <a:cs typeface="+mn-cs"/>
                </a:rPr>
                <a:t>generate meeting notes?”</a:t>
              </a:r>
            </a:p>
          </p:txBody>
        </p:sp>
      </p:grpSp>
      <p:grpSp>
        <p:nvGrpSpPr>
          <p:cNvPr id="31" name="Group 31"/>
          <p:cNvGrpSpPr/>
          <p:nvPr/>
        </p:nvGrpSpPr>
        <p:grpSpPr>
          <a:xfrm>
            <a:off x="685800" y="5257800"/>
            <a:ext cx="10820400" cy="685800"/>
            <a:chOff x="685800" y="5257800"/>
            <a:chExt cx="10820400" cy="685800"/>
          </a:xfrm>
        </p:grpSpPr>
        <p:sp>
          <p:nvSpPr>
            <p:cNvPr id="29" name="Rectangle 29"/>
            <p:cNvSpPr/>
            <p:nvPr/>
          </p:nvSpPr>
          <p:spPr>
            <a:xfrm>
              <a:off x="685800" y="5257800"/>
              <a:ext cx="10820400" cy="685800"/>
            </a:xfrm>
            <a:prstGeom prst="roundRect">
              <a:avLst>
                <a:gd name="adj" fmla="val 16667"/>
              </a:avLst>
            </a:prstGeom>
            <a:solidFill>
              <a:srgbClr val="152036"/>
            </a:solidFill>
            <a:ln>
              <a:noFill/>
            </a:ln>
          </p:spPr>
        </p:sp>
        <p:sp>
          <p:nvSpPr>
            <p:cNvPr id="30" name="TextBox 30"/>
            <p:cNvSpPr txBox="1"/>
            <p:nvPr/>
          </p:nvSpPr>
          <p:spPr>
            <a:xfrm>
              <a:off x="2153457" y="5520214"/>
              <a:ext cx="7885087" cy="249364"/>
            </a:xfrm>
            <a:prstGeom prst="rect">
              <a:avLst/>
            </a:prstGeom>
            <a:noFill/>
            <a:ln>
              <a:noFill/>
            </a:ln>
          </p:spPr>
          <p:txBody>
            <a:bodyPr wrap="none" lIns="0" tIns="0" rIns="0" bIns="0" anchor="t" anchorCtr="0">
              <a:spAutoFit/>
            </a:bodyPr>
            <a:lstStyle/>
            <a:p>
              <a:pPr algn="ctr"/>
              <a:r>
                <a:rPr lang="en" sz="1280" dirty="0">
                  <a:solidFill>
                    <a:srgbClr val="93A0C2"/>
                  </a:solidFill>
                  <a:latin typeface="+mn-lt"/>
                  <a:ea typeface="+mn-ea"/>
                  <a:cs typeface="+mn-cs"/>
                </a:rPr>
                <a:t>Neither habit costs anything extra — it’s just how you phrase what you were already writing.</a:t>
              </a:r>
            </a:p>
          </p:txBody>
        </p:sp>
      </p:grpSp>
      <p:grpSp>
        <p:nvGrpSpPr>
          <p:cNvPr id="35" name="Group 35"/>
          <p:cNvGrpSpPr/>
          <p:nvPr/>
        </p:nvGrpSpPr>
        <p:grpSpPr>
          <a:xfrm>
            <a:off x="680466" y="6248400"/>
            <a:ext cx="10831068" cy="415861"/>
            <a:chOff x="680466" y="6248400"/>
            <a:chExt cx="10831068" cy="415861"/>
          </a:xfrm>
        </p:grpSpPr>
        <p:sp>
          <p:nvSpPr>
            <p:cNvPr id="32" name="Line 32"/>
            <p:cNvSpPr/>
            <p:nvPr/>
          </p:nvSpPr>
          <p:spPr>
            <a:xfrm>
              <a:off x="685800" y="6248400"/>
              <a:ext cx="10820400" cy="9525"/>
            </a:xfrm>
            <a:custGeom>
              <a:avLst/>
              <a:gdLst/>
              <a:ahLst/>
              <a:cxnLst/>
              <a:rect l="l" t="t" r="r" b="b"/>
              <a:pathLst>
                <a:path w="10820400" h="9525">
                  <a:moveTo>
                    <a:pt x="0" y="0"/>
                  </a:moveTo>
                  <a:lnTo>
                    <a:pt x="10820400" y="0"/>
                  </a:lnTo>
                </a:path>
              </a:pathLst>
            </a:custGeom>
            <a:noFill/>
            <a:ln w="9525">
              <a:solidFill>
                <a:srgbClr val="26314D"/>
              </a:solidFill>
            </a:ln>
          </p:spPr>
        </p:sp>
        <p:sp>
          <p:nvSpPr>
            <p:cNvPr id="33" name="TextBox 33"/>
            <p:cNvSpPr txBox="1"/>
            <p:nvPr/>
          </p:nvSpPr>
          <p:spPr>
            <a:xfrm>
              <a:off x="680466" y="6458902"/>
              <a:ext cx="3463611" cy="205359"/>
            </a:xfrm>
            <a:prstGeom prst="rect">
              <a:avLst/>
            </a:prstGeom>
            <a:noFill/>
            <a:ln>
              <a:noFill/>
            </a:ln>
          </p:spPr>
          <p:txBody>
            <a:bodyPr wrap="none" lIns="0" tIns="0" rIns="0" bIns="0" anchor="t" anchorCtr="0">
              <a:spAutoFit/>
            </a:bodyPr>
            <a:lstStyle/>
            <a:p>
              <a:pPr algn="l"/>
              <a:r>
                <a:rPr lang="en" sz="1050" dirty="0">
                  <a:solidFill>
                    <a:srgbClr val="93A0C2"/>
                  </a:solidFill>
                  <a:latin typeface="+mn-lt"/>
                  <a:ea typeface="+mn-ea"/>
                  <a:cs typeface="+mn-cs"/>
                </a:rPr>
                <a:t>GEO From Zero to One · Part 6: Building Your Site</a:t>
              </a:r>
            </a:p>
          </p:txBody>
        </p:sp>
        <p:sp>
          <p:nvSpPr>
            <p:cNvPr id="34" name="TextBox 34"/>
            <p:cNvSpPr txBox="1"/>
            <p:nvPr/>
          </p:nvSpPr>
          <p:spPr>
            <a:xfrm>
              <a:off x="11027340" y="6458902"/>
              <a:ext cx="484194" cy="205359"/>
            </a:xfrm>
            <a:prstGeom prst="rect">
              <a:avLst/>
            </a:prstGeom>
            <a:noFill/>
            <a:ln>
              <a:noFill/>
            </a:ln>
          </p:spPr>
          <p:txBody>
            <a:bodyPr wrap="none" lIns="0" tIns="0" rIns="0" bIns="0" anchor="t" anchorCtr="0">
              <a:spAutoFit/>
            </a:bodyPr>
            <a:lstStyle/>
            <a:p>
              <a:pPr algn="r"/>
              <a:r>
                <a:rPr lang="en" sz="1050" dirty="0">
                  <a:solidFill>
                    <a:srgbClr val="93A0C2"/>
                  </a:solidFill>
                  <a:latin typeface="+mn-lt"/>
                  <a:ea typeface="+mn-ea"/>
                  <a:cs typeface="+mn-cs"/>
                </a:rPr>
                <a:t>12 / 14</a:t>
              </a:r>
            </a:p>
          </p:txBody>
        </p:sp>
      </p:gr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672084" y="411956"/>
            <a:ext cx="8267854" cy="796195"/>
            <a:chOff x="672084" y="411956"/>
            <a:chExt cx="8267854" cy="796195"/>
          </a:xfrm>
        </p:grpSpPr>
        <p:sp>
          <p:nvSpPr>
            <p:cNvPr id="2" name="TextBox 2"/>
            <p:cNvSpPr txBox="1"/>
            <p:nvPr/>
          </p:nvSpPr>
          <p:spPr>
            <a:xfrm>
              <a:off x="680085" y="411956"/>
              <a:ext cx="2123011" cy="220028"/>
            </a:xfrm>
            <a:prstGeom prst="rect">
              <a:avLst/>
            </a:prstGeom>
            <a:noFill/>
            <a:ln>
              <a:noFill/>
            </a:ln>
          </p:spPr>
          <p:txBody>
            <a:bodyPr wrap="none" lIns="0" tIns="0" rIns="0" bIns="0" anchor="t" anchorCtr="0">
              <a:spAutoFit/>
            </a:bodyPr>
            <a:lstStyle/>
            <a:p>
              <a:pPr algn="l"/>
              <a:r>
                <a:rPr lang="en" sz="1120" b="1" spc="150" dirty="0">
                  <a:solidFill>
                    <a:srgbClr val="93A0C2"/>
                  </a:solidFill>
                  <a:latin typeface="+mn-lt"/>
                  <a:ea typeface="+mn-ea"/>
                  <a:cs typeface="+mn-cs"/>
                </a:rPr>
                <a:t>PLANNING &amp; MEASURING</a:t>
              </a:r>
            </a:p>
          </p:txBody>
        </p:sp>
        <p:sp>
          <p:nvSpPr>
            <p:cNvPr id="3" name="TextBox 3"/>
            <p:cNvSpPr txBox="1"/>
            <p:nvPr/>
          </p:nvSpPr>
          <p:spPr>
            <a:xfrm>
              <a:off x="672084" y="680085"/>
              <a:ext cx="8267854" cy="528066"/>
            </a:xfrm>
            <a:prstGeom prst="rect">
              <a:avLst/>
            </a:prstGeom>
            <a:noFill/>
            <a:ln>
              <a:noFill/>
            </a:ln>
          </p:spPr>
          <p:txBody>
            <a:bodyPr wrap="none" lIns="0" tIns="0" rIns="0" bIns="0" anchor="t" anchorCtr="0">
              <a:spAutoFit/>
            </a:bodyPr>
            <a:lstStyle/>
            <a:p>
              <a:pPr algn="l"/>
              <a:r>
                <a:rPr lang="en" sz="2700" b="1" dirty="0">
                  <a:solidFill>
                    <a:schemeClr val="dk1"/>
                  </a:solidFill>
                  <a:latin typeface="+mj-lt"/>
                  <a:ea typeface="+mj-ea"/>
                  <a:cs typeface="+mj-cs"/>
                </a:rPr>
                <a:t>Plan Pages, Find Topics, Mention Your Brand</a:t>
              </a:r>
            </a:p>
          </p:txBody>
        </p:sp>
      </p:grpSp>
      <p:grpSp>
        <p:nvGrpSpPr>
          <p:cNvPr id="17" name="Group 17"/>
          <p:cNvGrpSpPr/>
          <p:nvPr/>
        </p:nvGrpSpPr>
        <p:grpSpPr>
          <a:xfrm>
            <a:off x="685800" y="1200150"/>
            <a:ext cx="10820400" cy="1028700"/>
            <a:chOff x="685800" y="1200150"/>
            <a:chExt cx="10820400" cy="1028700"/>
          </a:xfrm>
        </p:grpSpPr>
        <p:sp>
          <p:nvSpPr>
            <p:cNvPr id="5" name="Rectangle 5"/>
            <p:cNvSpPr/>
            <p:nvPr/>
          </p:nvSpPr>
          <p:spPr>
            <a:xfrm>
              <a:off x="685800" y="1200150"/>
              <a:ext cx="3505200" cy="1028700"/>
            </a:xfrm>
            <a:prstGeom prst="roundRect">
              <a:avLst>
                <a:gd name="adj" fmla="val 11111"/>
              </a:avLst>
            </a:prstGeom>
            <a:solidFill>
              <a:schemeClr val="accent5"/>
            </a:solidFill>
            <a:ln w="9525">
              <a:solidFill>
                <a:srgbClr val="26314D"/>
              </a:solidFill>
            </a:ln>
          </p:spPr>
        </p:sp>
        <p:sp>
          <p:nvSpPr>
            <p:cNvPr id="6" name="TextBox 6"/>
            <p:cNvSpPr txBox="1"/>
            <p:nvPr/>
          </p:nvSpPr>
          <p:spPr>
            <a:xfrm>
              <a:off x="909066" y="1315402"/>
              <a:ext cx="881017" cy="205359"/>
            </a:xfrm>
            <a:prstGeom prst="rect">
              <a:avLst/>
            </a:prstGeom>
            <a:noFill/>
            <a:ln>
              <a:noFill/>
            </a:ln>
          </p:spPr>
          <p:txBody>
            <a:bodyPr wrap="none" lIns="0" tIns="0" rIns="0" bIns="0" anchor="t" anchorCtr="0">
              <a:spAutoFit/>
            </a:bodyPr>
            <a:lstStyle/>
            <a:p>
              <a:pPr algn="l"/>
              <a:r>
                <a:rPr lang="en" sz="1050" b="1" dirty="0">
                  <a:solidFill>
                    <a:schemeClr val="accent1"/>
                  </a:solidFill>
                  <a:latin typeface="+mn-lt"/>
                  <a:ea typeface="+mn-ea"/>
                  <a:cs typeface="+mn-cs"/>
                </a:rPr>
                <a:t>PAGE TYPE 1</a:t>
              </a:r>
            </a:p>
          </p:txBody>
        </p:sp>
        <p:sp>
          <p:nvSpPr>
            <p:cNvPr id="7" name="TextBox 7"/>
            <p:cNvSpPr txBox="1"/>
            <p:nvPr/>
          </p:nvSpPr>
          <p:spPr>
            <a:xfrm>
              <a:off x="908685" y="1535906"/>
              <a:ext cx="1380766" cy="220028"/>
            </a:xfrm>
            <a:prstGeom prst="rect">
              <a:avLst/>
            </a:prstGeom>
            <a:noFill/>
            <a:ln>
              <a:noFill/>
            </a:ln>
          </p:spPr>
          <p:txBody>
            <a:bodyPr wrap="none" lIns="0" tIns="0" rIns="0" bIns="0" anchor="t" anchorCtr="0">
              <a:spAutoFit/>
            </a:bodyPr>
            <a:lstStyle/>
            <a:p>
              <a:pPr algn="l"/>
              <a:r>
                <a:rPr lang="en" sz="1120" dirty="0">
                  <a:solidFill>
                    <a:schemeClr val="dk1"/>
                  </a:solidFill>
                  <a:latin typeface="+mn-lt"/>
                  <a:ea typeface="+mn-ea"/>
                  <a:cs typeface="+mn-cs"/>
                </a:rPr>
                <a:t>Ranked comparison</a:t>
              </a:r>
            </a:p>
          </p:txBody>
        </p:sp>
        <p:sp>
          <p:nvSpPr>
            <p:cNvPr id="8" name="TextBox 8"/>
            <p:cNvSpPr txBox="1"/>
            <p:nvPr/>
          </p:nvSpPr>
          <p:spPr>
            <a:xfrm>
              <a:off x="909066" y="1753552"/>
              <a:ext cx="1405557" cy="205359"/>
            </a:xfrm>
            <a:prstGeom prst="rect">
              <a:avLst/>
            </a:prstGeom>
            <a:noFill/>
            <a:ln>
              <a:noFill/>
            </a:ln>
          </p:spPr>
          <p:txBody>
            <a:bodyPr wrap="none" lIns="0" tIns="0" rIns="0" bIns="0" anchor="t" anchorCtr="0">
              <a:spAutoFit/>
            </a:bodyPr>
            <a:lstStyle/>
            <a:p>
              <a:pPr algn="l"/>
              <a:r>
                <a:rPr lang="en" sz="1050" dirty="0">
                  <a:solidFill>
                    <a:srgbClr val="93A0C2"/>
                  </a:solidFill>
                  <a:latin typeface="+mn-lt"/>
                  <a:ea typeface="+mn-ea"/>
                  <a:cs typeface="+mn-cs"/>
                </a:rPr>
                <a:t>“Best X tools for Y”</a:t>
              </a:r>
            </a:p>
          </p:txBody>
        </p:sp>
        <p:sp>
          <p:nvSpPr>
            <p:cNvPr id="9" name="Rectangle 9"/>
            <p:cNvSpPr/>
            <p:nvPr/>
          </p:nvSpPr>
          <p:spPr>
            <a:xfrm>
              <a:off x="4343400" y="1200150"/>
              <a:ext cx="3505200" cy="1028700"/>
            </a:xfrm>
            <a:prstGeom prst="roundRect">
              <a:avLst>
                <a:gd name="adj" fmla="val 11111"/>
              </a:avLst>
            </a:prstGeom>
            <a:solidFill>
              <a:schemeClr val="accent5"/>
            </a:solidFill>
            <a:ln w="9525">
              <a:solidFill>
                <a:srgbClr val="26314D"/>
              </a:solidFill>
            </a:ln>
          </p:spPr>
        </p:sp>
        <p:sp>
          <p:nvSpPr>
            <p:cNvPr id="10" name="TextBox 10"/>
            <p:cNvSpPr txBox="1"/>
            <p:nvPr/>
          </p:nvSpPr>
          <p:spPr>
            <a:xfrm>
              <a:off x="4566666" y="1315402"/>
              <a:ext cx="881017" cy="205359"/>
            </a:xfrm>
            <a:prstGeom prst="rect">
              <a:avLst/>
            </a:prstGeom>
            <a:noFill/>
            <a:ln>
              <a:noFill/>
            </a:ln>
          </p:spPr>
          <p:txBody>
            <a:bodyPr wrap="none" lIns="0" tIns="0" rIns="0" bIns="0" anchor="t" anchorCtr="0">
              <a:spAutoFit/>
            </a:bodyPr>
            <a:lstStyle/>
            <a:p>
              <a:pPr algn="l"/>
              <a:r>
                <a:rPr lang="en" sz="1050" b="1" dirty="0">
                  <a:solidFill>
                    <a:schemeClr val="accent1"/>
                  </a:solidFill>
                  <a:latin typeface="+mn-lt"/>
                  <a:ea typeface="+mn-ea"/>
                  <a:cs typeface="+mn-cs"/>
                </a:rPr>
                <a:t>PAGE TYPE 2</a:t>
              </a:r>
            </a:p>
          </p:txBody>
        </p:sp>
        <p:sp>
          <p:nvSpPr>
            <p:cNvPr id="11" name="TextBox 11"/>
            <p:cNvSpPr txBox="1"/>
            <p:nvPr/>
          </p:nvSpPr>
          <p:spPr>
            <a:xfrm>
              <a:off x="4566285" y="1535906"/>
              <a:ext cx="1984339" cy="220028"/>
            </a:xfrm>
            <a:prstGeom prst="rect">
              <a:avLst/>
            </a:prstGeom>
            <a:noFill/>
            <a:ln>
              <a:noFill/>
            </a:ln>
          </p:spPr>
          <p:txBody>
            <a:bodyPr wrap="none" lIns="0" tIns="0" rIns="0" bIns="0" anchor="t" anchorCtr="0">
              <a:spAutoFit/>
            </a:bodyPr>
            <a:lstStyle/>
            <a:p>
              <a:pPr algn="l"/>
              <a:r>
                <a:rPr lang="en" sz="1120" dirty="0">
                  <a:solidFill>
                    <a:schemeClr val="dk1"/>
                  </a:solidFill>
                  <a:latin typeface="+mn-lt"/>
                  <a:ea typeface="+mn-ea"/>
                  <a:cs typeface="+mn-cs"/>
                </a:rPr>
                <a:t>Feature / use-case landing</a:t>
              </a:r>
            </a:p>
          </p:txBody>
        </p:sp>
        <p:sp>
          <p:nvSpPr>
            <p:cNvPr id="12" name="TextBox 12"/>
            <p:cNvSpPr txBox="1"/>
            <p:nvPr/>
          </p:nvSpPr>
          <p:spPr>
            <a:xfrm>
              <a:off x="4566666" y="1753552"/>
              <a:ext cx="1626870" cy="205359"/>
            </a:xfrm>
            <a:prstGeom prst="rect">
              <a:avLst/>
            </a:prstGeom>
            <a:noFill/>
            <a:ln>
              <a:noFill/>
            </a:ln>
          </p:spPr>
          <p:txBody>
            <a:bodyPr wrap="none" lIns="0" tIns="0" rIns="0" bIns="0" anchor="t" anchorCtr="0">
              <a:spAutoFit/>
            </a:bodyPr>
            <a:lstStyle/>
            <a:p>
              <a:pPr algn="l"/>
              <a:r>
                <a:rPr lang="en" sz="1050" dirty="0">
                  <a:solidFill>
                    <a:srgbClr val="93A0C2"/>
                  </a:solidFill>
                  <a:latin typeface="+mn-lt"/>
                  <a:ea typeface="+mn-ea"/>
                  <a:cs typeface="+mn-cs"/>
                </a:rPr>
                <a:t>How to do a specific job</a:t>
              </a:r>
            </a:p>
          </p:txBody>
        </p:sp>
        <p:sp>
          <p:nvSpPr>
            <p:cNvPr id="13" name="Rectangle 13"/>
            <p:cNvSpPr/>
            <p:nvPr/>
          </p:nvSpPr>
          <p:spPr>
            <a:xfrm>
              <a:off x="8001000" y="1200150"/>
              <a:ext cx="3505200" cy="1028700"/>
            </a:xfrm>
            <a:prstGeom prst="roundRect">
              <a:avLst>
                <a:gd name="adj" fmla="val 11111"/>
              </a:avLst>
            </a:prstGeom>
            <a:solidFill>
              <a:schemeClr val="accent5"/>
            </a:solidFill>
            <a:ln w="9525">
              <a:solidFill>
                <a:srgbClr val="26314D"/>
              </a:solidFill>
            </a:ln>
          </p:spPr>
        </p:sp>
        <p:sp>
          <p:nvSpPr>
            <p:cNvPr id="14" name="TextBox 14"/>
            <p:cNvSpPr txBox="1"/>
            <p:nvPr/>
          </p:nvSpPr>
          <p:spPr>
            <a:xfrm>
              <a:off x="8224266" y="1315402"/>
              <a:ext cx="881017" cy="205359"/>
            </a:xfrm>
            <a:prstGeom prst="rect">
              <a:avLst/>
            </a:prstGeom>
            <a:noFill/>
            <a:ln>
              <a:noFill/>
            </a:ln>
          </p:spPr>
          <p:txBody>
            <a:bodyPr wrap="none" lIns="0" tIns="0" rIns="0" bIns="0" anchor="t" anchorCtr="0">
              <a:spAutoFit/>
            </a:bodyPr>
            <a:lstStyle/>
            <a:p>
              <a:pPr algn="l"/>
              <a:r>
                <a:rPr lang="en" sz="1050" b="1" dirty="0">
                  <a:solidFill>
                    <a:schemeClr val="accent1"/>
                  </a:solidFill>
                  <a:latin typeface="+mn-lt"/>
                  <a:ea typeface="+mn-ea"/>
                  <a:cs typeface="+mn-cs"/>
                </a:rPr>
                <a:t>PAGE TYPE 3</a:t>
              </a:r>
            </a:p>
          </p:txBody>
        </p:sp>
        <p:sp>
          <p:nvSpPr>
            <p:cNvPr id="15" name="TextBox 15"/>
            <p:cNvSpPr txBox="1"/>
            <p:nvPr/>
          </p:nvSpPr>
          <p:spPr>
            <a:xfrm>
              <a:off x="8223885" y="1535906"/>
              <a:ext cx="1683034" cy="220028"/>
            </a:xfrm>
            <a:prstGeom prst="rect">
              <a:avLst/>
            </a:prstGeom>
            <a:noFill/>
            <a:ln>
              <a:noFill/>
            </a:ln>
          </p:spPr>
          <p:txBody>
            <a:bodyPr wrap="none" lIns="0" tIns="0" rIns="0" bIns="0" anchor="t" anchorCtr="0">
              <a:spAutoFit/>
            </a:bodyPr>
            <a:lstStyle/>
            <a:p>
              <a:pPr algn="l"/>
              <a:r>
                <a:rPr lang="en" sz="1120" dirty="0">
                  <a:solidFill>
                    <a:schemeClr val="dk1"/>
                  </a:solidFill>
                  <a:latin typeface="+mn-lt"/>
                  <a:ea typeface="+mn-ea"/>
                  <a:cs typeface="+mn-cs"/>
                </a:rPr>
                <a:t>How-to / tutorial page</a:t>
              </a:r>
            </a:p>
          </p:txBody>
        </p:sp>
        <p:sp>
          <p:nvSpPr>
            <p:cNvPr id="16" name="TextBox 16"/>
            <p:cNvSpPr txBox="1"/>
            <p:nvPr/>
          </p:nvSpPr>
          <p:spPr>
            <a:xfrm>
              <a:off x="8224266" y="1753552"/>
              <a:ext cx="1852959" cy="205359"/>
            </a:xfrm>
            <a:prstGeom prst="rect">
              <a:avLst/>
            </a:prstGeom>
            <a:noFill/>
            <a:ln>
              <a:noFill/>
            </a:ln>
          </p:spPr>
          <p:txBody>
            <a:bodyPr wrap="none" lIns="0" tIns="0" rIns="0" bIns="0" anchor="t" anchorCtr="0">
              <a:spAutoFit/>
            </a:bodyPr>
            <a:lstStyle/>
            <a:p>
              <a:pPr algn="l"/>
              <a:r>
                <a:rPr lang="en" sz="1050" dirty="0">
                  <a:solidFill>
                    <a:srgbClr val="93A0C2"/>
                  </a:solidFill>
                  <a:latin typeface="+mn-lt"/>
                  <a:ea typeface="+mn-ea"/>
                  <a:cs typeface="+mn-cs"/>
                </a:rPr>
                <a:t>Step-by-step instructions</a:t>
              </a:r>
            </a:p>
          </p:txBody>
        </p:sp>
      </p:grpSp>
      <p:grpSp>
        <p:nvGrpSpPr>
          <p:cNvPr id="28" name="Group 28"/>
          <p:cNvGrpSpPr/>
          <p:nvPr/>
        </p:nvGrpSpPr>
        <p:grpSpPr>
          <a:xfrm>
            <a:off x="685800" y="2381250"/>
            <a:ext cx="10820400" cy="1409700"/>
            <a:chOff x="685800" y="2381250"/>
            <a:chExt cx="10820400" cy="1409700"/>
          </a:xfrm>
        </p:grpSpPr>
        <p:sp>
          <p:nvSpPr>
            <p:cNvPr id="18" name="Rectangle 18"/>
            <p:cNvSpPr/>
            <p:nvPr/>
          </p:nvSpPr>
          <p:spPr>
            <a:xfrm>
              <a:off x="685800" y="2381250"/>
              <a:ext cx="10820400" cy="1409700"/>
            </a:xfrm>
            <a:prstGeom prst="roundRect">
              <a:avLst>
                <a:gd name="adj" fmla="val 9459"/>
              </a:avLst>
            </a:prstGeom>
            <a:solidFill>
              <a:srgbClr val="152036"/>
            </a:solidFill>
            <a:ln w="9525">
              <a:solidFill>
                <a:schemeClr val="accent2"/>
              </a:solidFill>
            </a:ln>
          </p:spPr>
        </p:sp>
        <p:grpSp>
          <p:nvGrpSpPr>
            <p:cNvPr id="22" name="Group 22"/>
            <p:cNvGrpSpPr/>
            <p:nvPr/>
          </p:nvGrpSpPr>
          <p:grpSpPr>
            <a:xfrm>
              <a:off x="988219" y="2626519"/>
              <a:ext cx="214312" cy="214313"/>
              <a:chOff x="988219" y="2626519"/>
              <a:chExt cx="214312" cy="214313"/>
            </a:xfrm>
          </p:grpSpPr>
          <p:sp>
            <p:nvSpPr>
              <p:cNvPr id="19" name="Freeform 19"/>
              <p:cNvSpPr/>
              <p:nvPr/>
            </p:nvSpPr>
            <p:spPr>
              <a:xfrm>
                <a:off x="988219" y="2626519"/>
                <a:ext cx="214312" cy="107156"/>
              </a:xfrm>
              <a:custGeom>
                <a:avLst/>
                <a:gdLst/>
                <a:ahLst/>
                <a:cxnLst/>
                <a:rect l="l" t="t" r="r" b="b"/>
                <a:pathLst>
                  <a:path w="214312" h="107156">
                    <a:moveTo>
                      <a:pt x="0" y="107156"/>
                    </a:moveTo>
                    <a:lnTo>
                      <a:pt x="11906" y="107156"/>
                    </a:lnTo>
                    <a:moveTo>
                      <a:pt x="107156" y="0"/>
                    </a:moveTo>
                    <a:lnTo>
                      <a:pt x="107156" y="11906"/>
                    </a:lnTo>
                    <a:moveTo>
                      <a:pt x="202406" y="107156"/>
                    </a:moveTo>
                    <a:lnTo>
                      <a:pt x="214312" y="107156"/>
                    </a:lnTo>
                    <a:moveTo>
                      <a:pt x="30956" y="30956"/>
                    </a:moveTo>
                    <a:lnTo>
                      <a:pt x="39291" y="39291"/>
                    </a:lnTo>
                    <a:moveTo>
                      <a:pt x="183356" y="30956"/>
                    </a:moveTo>
                    <a:lnTo>
                      <a:pt x="175022" y="39291"/>
                    </a:lnTo>
                  </a:path>
                </a:pathLst>
              </a:custGeom>
              <a:noFill/>
              <a:ln w="23812">
                <a:solidFill>
                  <a:schemeClr val="accent2"/>
                </a:solidFill>
              </a:ln>
            </p:spPr>
          </p:sp>
          <p:sp>
            <p:nvSpPr>
              <p:cNvPr id="20" name="Freeform 20"/>
              <p:cNvSpPr/>
              <p:nvPr/>
            </p:nvSpPr>
            <p:spPr>
              <a:xfrm>
                <a:off x="1030796" y="2674144"/>
                <a:ext cx="129159" cy="166688"/>
              </a:xfrm>
              <a:custGeom>
                <a:avLst/>
                <a:gdLst/>
                <a:ahLst/>
                <a:cxnLst/>
                <a:rect l="l" t="t" r="r" b="b"/>
                <a:pathLst>
                  <a:path w="129159" h="166688">
                    <a:moveTo>
                      <a:pt x="28861" y="107156"/>
                    </a:moveTo>
                    <a:cubicBezTo>
                      <a:pt x="8361" y="91782"/>
                      <a:pt x="0" y="65015"/>
                      <a:pt x="8103" y="40706"/>
                    </a:cubicBezTo>
                    <a:cubicBezTo>
                      <a:pt x="16206" y="16397"/>
                      <a:pt x="38955" y="0"/>
                      <a:pt x="64579" y="0"/>
                    </a:cubicBezTo>
                    <a:cubicBezTo>
                      <a:pt x="90203" y="0"/>
                      <a:pt x="112953" y="16397"/>
                      <a:pt x="121056" y="40706"/>
                    </a:cubicBezTo>
                    <a:cubicBezTo>
                      <a:pt x="129159" y="65015"/>
                      <a:pt x="120797" y="91782"/>
                      <a:pt x="100298" y="107156"/>
                    </a:cubicBezTo>
                    <a:cubicBezTo>
                      <a:pt x="90870" y="116489"/>
                      <a:pt x="86449" y="129752"/>
                      <a:pt x="88392" y="142875"/>
                    </a:cubicBezTo>
                    <a:cubicBezTo>
                      <a:pt x="88392" y="156026"/>
                      <a:pt x="77731" y="166688"/>
                      <a:pt x="64579" y="166688"/>
                    </a:cubicBezTo>
                    <a:cubicBezTo>
                      <a:pt x="51428" y="166688"/>
                      <a:pt x="40767" y="156026"/>
                      <a:pt x="40767" y="142875"/>
                    </a:cubicBezTo>
                    <a:cubicBezTo>
                      <a:pt x="42710" y="129752"/>
                      <a:pt x="38288" y="116489"/>
                      <a:pt x="28861" y="107156"/>
                    </a:cubicBezTo>
                  </a:path>
                </a:pathLst>
              </a:custGeom>
              <a:noFill/>
              <a:ln w="23812">
                <a:solidFill>
                  <a:schemeClr val="accent2"/>
                </a:solidFill>
              </a:ln>
            </p:spPr>
          </p:sp>
          <p:sp>
            <p:nvSpPr>
              <p:cNvPr id="21" name="Freeform 21"/>
              <p:cNvSpPr/>
              <p:nvPr/>
            </p:nvSpPr>
            <p:spPr>
              <a:xfrm>
                <a:off x="1067991" y="2793206"/>
                <a:ext cx="54769" cy="9525"/>
              </a:xfrm>
              <a:custGeom>
                <a:avLst/>
                <a:gdLst/>
                <a:ahLst/>
                <a:cxnLst/>
                <a:rect l="l" t="t" r="r" b="b"/>
                <a:pathLst>
                  <a:path w="54769" h="9525">
                    <a:moveTo>
                      <a:pt x="0" y="0"/>
                    </a:moveTo>
                    <a:lnTo>
                      <a:pt x="54769" y="0"/>
                    </a:lnTo>
                  </a:path>
                </a:pathLst>
              </a:custGeom>
              <a:noFill/>
              <a:ln w="23812">
                <a:solidFill>
                  <a:schemeClr val="accent2"/>
                </a:solidFill>
              </a:ln>
            </p:spPr>
          </p:sp>
        </p:grpSp>
        <p:sp>
          <p:nvSpPr>
            <p:cNvPr id="23" name="TextBox 23"/>
            <p:cNvSpPr txBox="1"/>
            <p:nvPr/>
          </p:nvSpPr>
          <p:spPr>
            <a:xfrm>
              <a:off x="1402842" y="2645092"/>
              <a:ext cx="3702933" cy="264033"/>
            </a:xfrm>
            <a:prstGeom prst="rect">
              <a:avLst/>
            </a:prstGeom>
            <a:noFill/>
            <a:ln>
              <a:noFill/>
            </a:ln>
          </p:spPr>
          <p:txBody>
            <a:bodyPr wrap="none" lIns="0" tIns="0" rIns="0" bIns="0" anchor="t" anchorCtr="0">
              <a:spAutoFit/>
            </a:bodyPr>
            <a:lstStyle/>
            <a:p>
              <a:pPr algn="l"/>
              <a:r>
                <a:rPr lang="en" sz="1350" b="1" dirty="0">
                  <a:solidFill>
                    <a:schemeClr val="dk1"/>
                  </a:solidFill>
                  <a:latin typeface="+mn-lt"/>
                  <a:ea typeface="+mn-ea"/>
                  <a:cs typeface="+mn-cs"/>
                </a:rPr>
                <a:t>Finding topics: watch the autocomplete</a:t>
              </a:r>
            </a:p>
          </p:txBody>
        </p:sp>
        <p:sp>
          <p:nvSpPr>
            <p:cNvPr id="24" name="TextBox 24"/>
            <p:cNvSpPr txBox="1"/>
            <p:nvPr/>
          </p:nvSpPr>
          <p:spPr>
            <a:xfrm>
              <a:off x="946404" y="2975610"/>
              <a:ext cx="6374660" cy="234696"/>
            </a:xfrm>
            <a:prstGeom prst="rect">
              <a:avLst/>
            </a:prstGeom>
            <a:noFill/>
            <a:ln>
              <a:noFill/>
            </a:ln>
          </p:spPr>
          <p:txBody>
            <a:bodyPr wrap="none" lIns="0" tIns="0" rIns="0" bIns="0" anchor="t" anchorCtr="0">
              <a:spAutoFit/>
            </a:bodyPr>
            <a:lstStyle/>
            <a:p>
              <a:pPr algn="l"/>
              <a:r>
                <a:rPr lang="en" sz="1200" dirty="0">
                  <a:solidFill>
                    <a:srgbClr val="93A0C2"/>
                  </a:solidFill>
                  <a:latin typeface="+mn-lt"/>
                  <a:ea typeface="+mn-ea"/>
                  <a:cs typeface="+mn-cs"/>
                </a:rPr>
                <a:t>Type your core keyword into a search box, stop before pressing enter, and read</a:t>
              </a:r>
            </a:p>
          </p:txBody>
        </p:sp>
        <p:sp>
          <p:nvSpPr>
            <p:cNvPr id="25" name="TextBox 25"/>
            <p:cNvSpPr txBox="1"/>
            <p:nvPr/>
          </p:nvSpPr>
          <p:spPr>
            <a:xfrm>
              <a:off x="946404" y="3204210"/>
              <a:ext cx="6081335" cy="234696"/>
            </a:xfrm>
            <a:prstGeom prst="rect">
              <a:avLst/>
            </a:prstGeom>
            <a:noFill/>
            <a:ln>
              <a:noFill/>
            </a:ln>
          </p:spPr>
          <p:txBody>
            <a:bodyPr wrap="none" lIns="0" tIns="0" rIns="0" bIns="0" anchor="t" anchorCtr="0">
              <a:spAutoFit/>
            </a:bodyPr>
            <a:lstStyle/>
            <a:p>
              <a:pPr algn="l"/>
              <a:r>
                <a:rPr lang="en" sz="1200" dirty="0">
                  <a:solidFill>
                    <a:srgbClr val="93A0C2"/>
                  </a:solidFill>
                  <a:latin typeface="+mn-lt"/>
                  <a:ea typeface="+mn-ea"/>
                  <a:cs typeface="+mn-cs"/>
                </a:rPr>
                <a:t>the suggestions — real, high-volume questions your audience and AI both ask.</a:t>
              </a:r>
            </a:p>
          </p:txBody>
        </p:sp>
        <p:sp>
          <p:nvSpPr>
            <p:cNvPr id="26" name="Rectangle 26"/>
            <p:cNvSpPr/>
            <p:nvPr/>
          </p:nvSpPr>
          <p:spPr>
            <a:xfrm>
              <a:off x="952500" y="3486150"/>
              <a:ext cx="4762500" cy="133350"/>
            </a:xfrm>
            <a:prstGeom prst="roundRect">
              <a:avLst>
                <a:gd name="adj" fmla="val 50000"/>
              </a:avLst>
            </a:prstGeom>
            <a:solidFill>
              <a:schemeClr val="lt1"/>
            </a:solidFill>
            <a:ln>
              <a:noFill/>
            </a:ln>
          </p:spPr>
        </p:sp>
        <p:sp>
          <p:nvSpPr>
            <p:cNvPr id="27" name="TextBox 27"/>
            <p:cNvSpPr txBox="1"/>
            <p:nvPr/>
          </p:nvSpPr>
          <p:spPr>
            <a:xfrm>
              <a:off x="1062038" y="3501866"/>
              <a:ext cx="2838914" cy="161925"/>
            </a:xfrm>
            <a:prstGeom prst="rect">
              <a:avLst/>
            </a:prstGeom>
            <a:noFill/>
            <a:ln>
              <a:noFill/>
            </a:ln>
          </p:spPr>
          <p:txBody>
            <a:bodyPr wrap="none" lIns="0" tIns="0" rIns="0" bIns="0" anchor="t" anchorCtr="0">
              <a:spAutoFit/>
            </a:bodyPr>
            <a:lstStyle/>
            <a:p>
              <a:pPr algn="l"/>
              <a:r>
                <a:rPr lang="en" sz="820" dirty="0">
                  <a:solidFill>
                    <a:srgbClr val="93A0C2"/>
                  </a:solidFill>
                  <a:latin typeface="Consolas"/>
                  <a:ea typeface="Consolas"/>
                  <a:cs typeface="Consolas"/>
                </a:rPr>
                <a:t>AI meeting notes free · AI meeting notes multilingual</a:t>
              </a:r>
            </a:p>
          </p:txBody>
        </p:sp>
      </p:grpSp>
      <p:grpSp>
        <p:nvGrpSpPr>
          <p:cNvPr id="43" name="Group 43"/>
          <p:cNvGrpSpPr/>
          <p:nvPr/>
        </p:nvGrpSpPr>
        <p:grpSpPr>
          <a:xfrm>
            <a:off x="685800" y="3943350"/>
            <a:ext cx="10820400" cy="1847850"/>
            <a:chOff x="685800" y="3943350"/>
            <a:chExt cx="10820400" cy="1847850"/>
          </a:xfrm>
        </p:grpSpPr>
        <p:sp>
          <p:nvSpPr>
            <p:cNvPr id="29" name="Rectangle 29"/>
            <p:cNvSpPr/>
            <p:nvPr/>
          </p:nvSpPr>
          <p:spPr>
            <a:xfrm>
              <a:off x="685800" y="3943350"/>
              <a:ext cx="5257800" cy="1847850"/>
            </a:xfrm>
            <a:prstGeom prst="roundRect">
              <a:avLst>
                <a:gd name="adj" fmla="val 7216"/>
              </a:avLst>
            </a:prstGeom>
            <a:solidFill>
              <a:schemeClr val="accent5"/>
            </a:solidFill>
            <a:ln w="9525">
              <a:solidFill>
                <a:srgbClr val="26314D"/>
              </a:solidFill>
            </a:ln>
          </p:spPr>
        </p:sp>
        <p:sp>
          <p:nvSpPr>
            <p:cNvPr id="30" name="TextBox 30"/>
            <p:cNvSpPr txBox="1"/>
            <p:nvPr/>
          </p:nvSpPr>
          <p:spPr>
            <a:xfrm>
              <a:off x="908304" y="4080510"/>
              <a:ext cx="1875728" cy="234696"/>
            </a:xfrm>
            <a:prstGeom prst="rect">
              <a:avLst/>
            </a:prstGeom>
            <a:noFill/>
            <a:ln>
              <a:noFill/>
            </a:ln>
          </p:spPr>
          <p:txBody>
            <a:bodyPr wrap="none" lIns="0" tIns="0" rIns="0" bIns="0" anchor="t" anchorCtr="0">
              <a:spAutoFit/>
            </a:bodyPr>
            <a:lstStyle/>
            <a:p>
              <a:pPr algn="l"/>
              <a:r>
                <a:rPr lang="en" sz="1200" b="1" dirty="0">
                  <a:solidFill>
                    <a:schemeClr val="accent6"/>
                  </a:solidFill>
                  <a:latin typeface="+mn-lt"/>
                  <a:ea typeface="+mn-ea"/>
                  <a:cs typeface="+mn-cs"/>
                </a:rPr>
                <a:t>Rule 1 — no hard selling</a:t>
              </a:r>
            </a:p>
          </p:txBody>
        </p:sp>
        <p:sp>
          <p:nvSpPr>
            <p:cNvPr id="31" name="TextBox 31"/>
            <p:cNvSpPr txBox="1"/>
            <p:nvPr/>
          </p:nvSpPr>
          <p:spPr>
            <a:xfrm>
              <a:off x="908685" y="4374356"/>
              <a:ext cx="2315560" cy="220028"/>
            </a:xfrm>
            <a:prstGeom prst="rect">
              <a:avLst/>
            </a:prstGeom>
            <a:noFill/>
            <a:ln>
              <a:noFill/>
            </a:ln>
          </p:spPr>
          <p:txBody>
            <a:bodyPr wrap="none" lIns="0" tIns="0" rIns="0" bIns="0" anchor="t" anchorCtr="0">
              <a:spAutoFit/>
            </a:bodyPr>
            <a:lstStyle/>
            <a:p>
              <a:pPr algn="l"/>
              <a:r>
                <a:rPr lang="en" sz="1120" dirty="0">
                  <a:solidFill>
                    <a:srgbClr val="93A0C2"/>
                  </a:solidFill>
                  <a:latin typeface="+mn-lt"/>
                  <a:ea typeface="+mn-ea"/>
                  <a:cs typeface="+mn-cs"/>
                </a:rPr>
                <a:t>Explain the general problem and</a:t>
              </a:r>
            </a:p>
          </p:txBody>
        </p:sp>
        <p:sp>
          <p:nvSpPr>
            <p:cNvPr id="32" name="TextBox 32"/>
            <p:cNvSpPr txBox="1"/>
            <p:nvPr/>
          </p:nvSpPr>
          <p:spPr>
            <a:xfrm>
              <a:off x="908685" y="4583906"/>
              <a:ext cx="2951531" cy="220028"/>
            </a:xfrm>
            <a:prstGeom prst="rect">
              <a:avLst/>
            </a:prstGeom>
            <a:noFill/>
            <a:ln>
              <a:noFill/>
            </a:ln>
          </p:spPr>
          <p:txBody>
            <a:bodyPr wrap="none" lIns="0" tIns="0" rIns="0" bIns="0" anchor="t" anchorCtr="0">
              <a:spAutoFit/>
            </a:bodyPr>
            <a:lstStyle/>
            <a:p>
              <a:pPr algn="l"/>
              <a:r>
                <a:rPr lang="en" sz="1120" dirty="0">
                  <a:solidFill>
                    <a:srgbClr val="93A0C2"/>
                  </a:solidFill>
                  <a:latin typeface="+mn-lt"/>
                  <a:ea typeface="+mn-ea"/>
                  <a:cs typeface="+mn-cs"/>
                </a:rPr>
                <a:t>solution first, then naturally introduce</a:t>
              </a:r>
            </a:p>
          </p:txBody>
        </p:sp>
        <p:sp>
          <p:nvSpPr>
            <p:cNvPr id="33" name="TextBox 33"/>
            <p:cNvSpPr txBox="1"/>
            <p:nvPr/>
          </p:nvSpPr>
          <p:spPr>
            <a:xfrm>
              <a:off x="908685" y="4793456"/>
              <a:ext cx="2175043" cy="220028"/>
            </a:xfrm>
            <a:prstGeom prst="rect">
              <a:avLst/>
            </a:prstGeom>
            <a:noFill/>
            <a:ln>
              <a:noFill/>
            </a:ln>
          </p:spPr>
          <p:txBody>
            <a:bodyPr wrap="none" lIns="0" tIns="0" rIns="0" bIns="0" anchor="t" anchorCtr="0">
              <a:spAutoFit/>
            </a:bodyPr>
            <a:lstStyle/>
            <a:p>
              <a:pPr algn="l"/>
              <a:r>
                <a:rPr lang="en" sz="1120" dirty="0">
                  <a:solidFill>
                    <a:srgbClr val="93A0C2"/>
                  </a:solidFill>
                  <a:latin typeface="+mn-lt"/>
                  <a:ea typeface="+mn-ea"/>
                  <a:cs typeface="+mn-cs"/>
                </a:rPr>
                <a:t>your product as one example.</a:t>
              </a:r>
            </a:p>
          </p:txBody>
        </p:sp>
        <p:sp>
          <p:nvSpPr>
            <p:cNvPr id="34" name="TextBox 34"/>
            <p:cNvSpPr txBox="1"/>
            <p:nvPr/>
          </p:nvSpPr>
          <p:spPr>
            <a:xfrm>
              <a:off x="909066" y="5106352"/>
              <a:ext cx="2625662" cy="205359"/>
            </a:xfrm>
            <a:prstGeom prst="rect">
              <a:avLst/>
            </a:prstGeom>
            <a:noFill/>
            <a:ln>
              <a:noFill/>
            </a:ln>
          </p:spPr>
          <p:txBody>
            <a:bodyPr wrap="none" lIns="0" tIns="0" rIns="0" bIns="0" anchor="t" anchorCtr="0">
              <a:spAutoFit/>
            </a:bodyPr>
            <a:lstStyle/>
            <a:p>
              <a:pPr algn="l"/>
              <a:r>
                <a:rPr lang="en" sz="1050" i="1" dirty="0">
                  <a:solidFill>
                    <a:srgbClr val="93A0C2"/>
                  </a:solidFill>
                  <a:latin typeface="+mn-lt"/>
                  <a:ea typeface="+mn-ea"/>
                  <a:cs typeface="+mn-cs"/>
                </a:rPr>
                <a:t>e.g. explain why multilingual meetings</a:t>
              </a:r>
            </a:p>
          </p:txBody>
        </p:sp>
        <p:sp>
          <p:nvSpPr>
            <p:cNvPr id="35" name="TextBox 35"/>
            <p:cNvSpPr txBox="1"/>
            <p:nvPr/>
          </p:nvSpPr>
          <p:spPr>
            <a:xfrm>
              <a:off x="909066" y="5296852"/>
              <a:ext cx="2950769" cy="205359"/>
            </a:xfrm>
            <a:prstGeom prst="rect">
              <a:avLst/>
            </a:prstGeom>
            <a:noFill/>
            <a:ln>
              <a:noFill/>
            </a:ln>
          </p:spPr>
          <p:txBody>
            <a:bodyPr wrap="none" lIns="0" tIns="0" rIns="0" bIns="0" anchor="t" anchorCtr="0">
              <a:spAutoFit/>
            </a:bodyPr>
            <a:lstStyle/>
            <a:p>
              <a:pPr algn="l"/>
              <a:r>
                <a:rPr lang="en" sz="1050" i="1" dirty="0">
                  <a:solidFill>
                    <a:srgbClr val="93A0C2"/>
                  </a:solidFill>
                  <a:latin typeface="+mn-lt"/>
                  <a:ea typeface="+mn-ea"/>
                  <a:cs typeface="+mn-cs"/>
                </a:rPr>
                <a:t>are hard to record, then introduce yours.</a:t>
              </a:r>
            </a:p>
          </p:txBody>
        </p:sp>
        <p:sp>
          <p:nvSpPr>
            <p:cNvPr id="36" name="Rectangle 36"/>
            <p:cNvSpPr/>
            <p:nvPr/>
          </p:nvSpPr>
          <p:spPr>
            <a:xfrm>
              <a:off x="6248400" y="3943350"/>
              <a:ext cx="5257800" cy="1847850"/>
            </a:xfrm>
            <a:prstGeom prst="roundRect">
              <a:avLst>
                <a:gd name="adj" fmla="val 7216"/>
              </a:avLst>
            </a:prstGeom>
            <a:solidFill>
              <a:schemeClr val="accent5"/>
            </a:solidFill>
            <a:ln w="9525">
              <a:solidFill>
                <a:srgbClr val="26314D"/>
              </a:solidFill>
            </a:ln>
          </p:spPr>
        </p:sp>
        <p:sp>
          <p:nvSpPr>
            <p:cNvPr id="37" name="TextBox 37"/>
            <p:cNvSpPr txBox="1"/>
            <p:nvPr/>
          </p:nvSpPr>
          <p:spPr>
            <a:xfrm>
              <a:off x="6470904" y="4080510"/>
              <a:ext cx="1494322" cy="234696"/>
            </a:xfrm>
            <a:prstGeom prst="rect">
              <a:avLst/>
            </a:prstGeom>
            <a:noFill/>
            <a:ln>
              <a:noFill/>
            </a:ln>
          </p:spPr>
          <p:txBody>
            <a:bodyPr wrap="none" lIns="0" tIns="0" rIns="0" bIns="0" anchor="t" anchorCtr="0">
              <a:spAutoFit/>
            </a:bodyPr>
            <a:lstStyle/>
            <a:p>
              <a:pPr algn="l"/>
              <a:r>
                <a:rPr lang="en" sz="1200" b="1" dirty="0">
                  <a:solidFill>
                    <a:schemeClr val="accent6"/>
                  </a:solidFill>
                  <a:latin typeface="+mn-lt"/>
                  <a:ea typeface="+mn-ea"/>
                  <a:cs typeface="+mn-cs"/>
                </a:rPr>
                <a:t>Rule 2 — stay light</a:t>
              </a:r>
            </a:p>
          </p:txBody>
        </p:sp>
        <p:sp>
          <p:nvSpPr>
            <p:cNvPr id="38" name="TextBox 38"/>
            <p:cNvSpPr txBox="1"/>
            <p:nvPr/>
          </p:nvSpPr>
          <p:spPr>
            <a:xfrm>
              <a:off x="6471285" y="4374356"/>
              <a:ext cx="2172589" cy="220028"/>
            </a:xfrm>
            <a:prstGeom prst="rect">
              <a:avLst/>
            </a:prstGeom>
            <a:noFill/>
            <a:ln>
              <a:noFill/>
            </a:ln>
          </p:spPr>
          <p:txBody>
            <a:bodyPr wrap="none" lIns="0" tIns="0" rIns="0" bIns="0" anchor="t" anchorCtr="0">
              <a:spAutoFit/>
            </a:bodyPr>
            <a:lstStyle/>
            <a:p>
              <a:pPr algn="l"/>
              <a:r>
                <a:rPr lang="en" sz="1120" dirty="0">
                  <a:solidFill>
                    <a:srgbClr val="93A0C2"/>
                  </a:solidFill>
                  <a:latin typeface="+mn-lt"/>
                  <a:ea typeface="+mn-ea"/>
                  <a:cs typeface="+mn-cs"/>
                </a:rPr>
                <a:t>One natural mention near the</a:t>
              </a:r>
            </a:p>
          </p:txBody>
        </p:sp>
        <p:sp>
          <p:nvSpPr>
            <p:cNvPr id="39" name="TextBox 39"/>
            <p:cNvSpPr txBox="1"/>
            <p:nvPr/>
          </p:nvSpPr>
          <p:spPr>
            <a:xfrm>
              <a:off x="6471285" y="4583906"/>
              <a:ext cx="2551979" cy="220028"/>
            </a:xfrm>
            <a:prstGeom prst="rect">
              <a:avLst/>
            </a:prstGeom>
            <a:noFill/>
            <a:ln>
              <a:noFill/>
            </a:ln>
          </p:spPr>
          <p:txBody>
            <a:bodyPr wrap="none" lIns="0" tIns="0" rIns="0" bIns="0" anchor="t" anchorCtr="0">
              <a:spAutoFit/>
            </a:bodyPr>
            <a:lstStyle/>
            <a:p>
              <a:pPr algn="l"/>
              <a:r>
                <a:rPr lang="en" sz="1120" dirty="0">
                  <a:solidFill>
                    <a:srgbClr val="93A0C2"/>
                  </a:solidFill>
                  <a:latin typeface="+mn-lt"/>
                  <a:ea typeface="+mn-ea"/>
                  <a:cs typeface="+mn-cs"/>
                </a:rPr>
                <a:t>definition, one in a list, one in the</a:t>
              </a:r>
            </a:p>
          </p:txBody>
        </p:sp>
        <p:sp>
          <p:nvSpPr>
            <p:cNvPr id="40" name="TextBox 40"/>
            <p:cNvSpPr txBox="1"/>
            <p:nvPr/>
          </p:nvSpPr>
          <p:spPr>
            <a:xfrm>
              <a:off x="6471285" y="4793456"/>
              <a:ext cx="2318278" cy="220028"/>
            </a:xfrm>
            <a:prstGeom prst="rect">
              <a:avLst/>
            </a:prstGeom>
            <a:noFill/>
            <a:ln>
              <a:noFill/>
            </a:ln>
          </p:spPr>
          <p:txBody>
            <a:bodyPr wrap="none" lIns="0" tIns="0" rIns="0" bIns="0" anchor="t" anchorCtr="0">
              <a:spAutoFit/>
            </a:bodyPr>
            <a:lstStyle/>
            <a:p>
              <a:pPr algn="l"/>
              <a:r>
                <a:rPr lang="en" sz="1120" dirty="0">
                  <a:solidFill>
                    <a:srgbClr val="93A0C2"/>
                  </a:solidFill>
                  <a:latin typeface="+mn-lt"/>
                  <a:ea typeface="+mn-ea"/>
                  <a:cs typeface="+mn-cs"/>
                </a:rPr>
                <a:t>conclusion — about three total.</a:t>
              </a:r>
            </a:p>
          </p:txBody>
        </p:sp>
        <p:sp>
          <p:nvSpPr>
            <p:cNvPr id="41" name="TextBox 41"/>
            <p:cNvSpPr txBox="1"/>
            <p:nvPr/>
          </p:nvSpPr>
          <p:spPr>
            <a:xfrm>
              <a:off x="6471666" y="5106352"/>
              <a:ext cx="1883362" cy="205359"/>
            </a:xfrm>
            <a:prstGeom prst="rect">
              <a:avLst/>
            </a:prstGeom>
            <a:noFill/>
            <a:ln>
              <a:noFill/>
            </a:ln>
          </p:spPr>
          <p:txBody>
            <a:bodyPr wrap="none" lIns="0" tIns="0" rIns="0" bIns="0" anchor="t" anchorCtr="0">
              <a:spAutoFit/>
            </a:bodyPr>
            <a:lstStyle/>
            <a:p>
              <a:pPr algn="l"/>
              <a:r>
                <a:rPr lang="en" sz="1050" b="1" dirty="0">
                  <a:solidFill>
                    <a:srgbClr val="34D399"/>
                  </a:solidFill>
                  <a:latin typeface="+mn-lt"/>
                  <a:ea typeface="+mn-ea"/>
                  <a:cs typeface="+mn-cs"/>
                </a:rPr>
                <a:t>AI remembers you without</a:t>
              </a:r>
            </a:p>
          </p:txBody>
        </p:sp>
        <p:sp>
          <p:nvSpPr>
            <p:cNvPr id="42" name="TextBox 42"/>
            <p:cNvSpPr txBox="1"/>
            <p:nvPr/>
          </p:nvSpPr>
          <p:spPr>
            <a:xfrm>
              <a:off x="6471666" y="5296852"/>
              <a:ext cx="1405802" cy="205359"/>
            </a:xfrm>
            <a:prstGeom prst="rect">
              <a:avLst/>
            </a:prstGeom>
            <a:noFill/>
            <a:ln>
              <a:noFill/>
            </a:ln>
          </p:spPr>
          <p:txBody>
            <a:bodyPr wrap="none" lIns="0" tIns="0" rIns="0" bIns="0" anchor="t" anchorCtr="0">
              <a:spAutoFit/>
            </a:bodyPr>
            <a:lstStyle/>
            <a:p>
              <a:pPr algn="l"/>
              <a:r>
                <a:rPr lang="en" sz="1050" b="1" dirty="0">
                  <a:solidFill>
                    <a:srgbClr val="34D399"/>
                  </a:solidFill>
                  <a:latin typeface="+mn-lt"/>
                  <a:ea typeface="+mn-ea"/>
                  <a:cs typeface="+mn-cs"/>
                </a:rPr>
                <a:t>reading it as spam.</a:t>
              </a:r>
            </a:p>
          </p:txBody>
        </p:sp>
      </p:grpSp>
      <p:grpSp>
        <p:nvGrpSpPr>
          <p:cNvPr id="47" name="Group 47"/>
          <p:cNvGrpSpPr/>
          <p:nvPr/>
        </p:nvGrpSpPr>
        <p:grpSpPr>
          <a:xfrm>
            <a:off x="680466" y="6248400"/>
            <a:ext cx="10831068" cy="415861"/>
            <a:chOff x="680466" y="6248400"/>
            <a:chExt cx="10831068" cy="415861"/>
          </a:xfrm>
        </p:grpSpPr>
        <p:sp>
          <p:nvSpPr>
            <p:cNvPr id="44" name="Line 44"/>
            <p:cNvSpPr/>
            <p:nvPr/>
          </p:nvSpPr>
          <p:spPr>
            <a:xfrm>
              <a:off x="685800" y="6248400"/>
              <a:ext cx="10820400" cy="9525"/>
            </a:xfrm>
            <a:custGeom>
              <a:avLst/>
              <a:gdLst/>
              <a:ahLst/>
              <a:cxnLst/>
              <a:rect l="l" t="t" r="r" b="b"/>
              <a:pathLst>
                <a:path w="10820400" h="9525">
                  <a:moveTo>
                    <a:pt x="0" y="0"/>
                  </a:moveTo>
                  <a:lnTo>
                    <a:pt x="10820400" y="0"/>
                  </a:lnTo>
                </a:path>
              </a:pathLst>
            </a:custGeom>
            <a:noFill/>
            <a:ln w="9525">
              <a:solidFill>
                <a:srgbClr val="26314D"/>
              </a:solidFill>
            </a:ln>
          </p:spPr>
        </p:sp>
        <p:sp>
          <p:nvSpPr>
            <p:cNvPr id="45" name="TextBox 45"/>
            <p:cNvSpPr txBox="1"/>
            <p:nvPr/>
          </p:nvSpPr>
          <p:spPr>
            <a:xfrm>
              <a:off x="680466" y="6458902"/>
              <a:ext cx="3832806" cy="205359"/>
            </a:xfrm>
            <a:prstGeom prst="rect">
              <a:avLst/>
            </a:prstGeom>
            <a:noFill/>
            <a:ln>
              <a:noFill/>
            </a:ln>
          </p:spPr>
          <p:txBody>
            <a:bodyPr wrap="none" lIns="0" tIns="0" rIns="0" bIns="0" anchor="t" anchorCtr="0">
              <a:spAutoFit/>
            </a:bodyPr>
            <a:lstStyle/>
            <a:p>
              <a:pPr algn="l"/>
              <a:r>
                <a:rPr lang="en" sz="1050" dirty="0">
                  <a:solidFill>
                    <a:srgbClr val="93A0C2"/>
                  </a:solidFill>
                  <a:latin typeface="+mn-lt"/>
                  <a:ea typeface="+mn-ea"/>
                  <a:cs typeface="+mn-cs"/>
                </a:rPr>
                <a:t>GEO From Zero to One · Part 7: Planning and Measuring</a:t>
              </a:r>
            </a:p>
          </p:txBody>
        </p:sp>
        <p:sp>
          <p:nvSpPr>
            <p:cNvPr id="46" name="TextBox 46"/>
            <p:cNvSpPr txBox="1"/>
            <p:nvPr/>
          </p:nvSpPr>
          <p:spPr>
            <a:xfrm>
              <a:off x="11027340" y="6458902"/>
              <a:ext cx="484194" cy="205359"/>
            </a:xfrm>
            <a:prstGeom prst="rect">
              <a:avLst/>
            </a:prstGeom>
            <a:noFill/>
            <a:ln>
              <a:noFill/>
            </a:ln>
          </p:spPr>
          <p:txBody>
            <a:bodyPr wrap="none" lIns="0" tIns="0" rIns="0" bIns="0" anchor="t" anchorCtr="0">
              <a:spAutoFit/>
            </a:bodyPr>
            <a:lstStyle/>
            <a:p>
              <a:pPr algn="r"/>
              <a:r>
                <a:rPr lang="en" sz="1050" dirty="0">
                  <a:solidFill>
                    <a:srgbClr val="93A0C2"/>
                  </a:solidFill>
                  <a:latin typeface="+mn-lt"/>
                  <a:ea typeface="+mn-ea"/>
                  <a:cs typeface="+mn-cs"/>
                </a:rPr>
                <a:t>13 / 14</a:t>
              </a:r>
            </a:p>
          </p:txBody>
        </p:sp>
      </p:gr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673608" y="381952"/>
            <a:ext cx="5128855" cy="742760"/>
            <a:chOff x="673608" y="381952"/>
            <a:chExt cx="5128855" cy="742760"/>
          </a:xfrm>
        </p:grpSpPr>
        <p:sp>
          <p:nvSpPr>
            <p:cNvPr id="2" name="TextBox 2"/>
            <p:cNvSpPr txBox="1"/>
            <p:nvPr/>
          </p:nvSpPr>
          <p:spPr>
            <a:xfrm>
              <a:off x="680466" y="381952"/>
              <a:ext cx="2015612" cy="205359"/>
            </a:xfrm>
            <a:prstGeom prst="rect">
              <a:avLst/>
            </a:prstGeom>
            <a:noFill/>
            <a:ln>
              <a:noFill/>
            </a:ln>
          </p:spPr>
          <p:txBody>
            <a:bodyPr wrap="none" lIns="0" tIns="0" rIns="0" bIns="0" anchor="t" anchorCtr="0">
              <a:spAutoFit/>
            </a:bodyPr>
            <a:lstStyle/>
            <a:p>
              <a:pPr algn="l"/>
              <a:r>
                <a:rPr lang="en" sz="1050" b="1" spc="150" dirty="0">
                  <a:solidFill>
                    <a:srgbClr val="93A0C2"/>
                  </a:solidFill>
                  <a:latin typeface="+mn-lt"/>
                  <a:ea typeface="+mn-ea"/>
                  <a:cs typeface="+mn-cs"/>
                </a:rPr>
                <a:t>PLANNING &amp; MEASURING</a:t>
              </a:r>
            </a:p>
          </p:txBody>
        </p:sp>
        <p:sp>
          <p:nvSpPr>
            <p:cNvPr id="3" name="TextBox 3"/>
            <p:cNvSpPr txBox="1"/>
            <p:nvPr/>
          </p:nvSpPr>
          <p:spPr>
            <a:xfrm>
              <a:off x="673608" y="655320"/>
              <a:ext cx="5128855" cy="469392"/>
            </a:xfrm>
            <a:prstGeom prst="rect">
              <a:avLst/>
            </a:prstGeom>
            <a:noFill/>
            <a:ln>
              <a:noFill/>
            </a:ln>
          </p:spPr>
          <p:txBody>
            <a:bodyPr wrap="none" lIns="0" tIns="0" rIns="0" bIns="0" anchor="t" anchorCtr="0">
              <a:spAutoFit/>
            </a:bodyPr>
            <a:lstStyle/>
            <a:p>
              <a:pPr algn="l"/>
              <a:r>
                <a:rPr lang="en" sz="2400" b="1" dirty="0">
                  <a:solidFill>
                    <a:schemeClr val="dk1"/>
                  </a:solidFill>
                  <a:latin typeface="+mj-lt"/>
                  <a:ea typeface="+mj-ea"/>
                  <a:cs typeface="+mj-cs"/>
                </a:rPr>
                <a:t>Test, Measure, and Keep Going</a:t>
              </a:r>
            </a:p>
          </p:txBody>
        </p:sp>
      </p:grpSp>
      <p:grpSp>
        <p:nvGrpSpPr>
          <p:cNvPr id="20" name="Group 20"/>
          <p:cNvGrpSpPr/>
          <p:nvPr/>
        </p:nvGrpSpPr>
        <p:grpSpPr>
          <a:xfrm>
            <a:off x="685800" y="1104900"/>
            <a:ext cx="10820400" cy="1047750"/>
            <a:chOff x="685800" y="1104900"/>
            <a:chExt cx="10820400" cy="1047750"/>
          </a:xfrm>
        </p:grpSpPr>
        <p:sp>
          <p:nvSpPr>
            <p:cNvPr id="5" name="Rectangle 5"/>
            <p:cNvSpPr/>
            <p:nvPr/>
          </p:nvSpPr>
          <p:spPr>
            <a:xfrm>
              <a:off x="685800" y="1104900"/>
              <a:ext cx="3429000" cy="1047750"/>
            </a:xfrm>
            <a:prstGeom prst="roundRect">
              <a:avLst>
                <a:gd name="adj" fmla="val 10909"/>
              </a:avLst>
            </a:prstGeom>
            <a:solidFill>
              <a:schemeClr val="accent5"/>
            </a:solidFill>
            <a:ln w="9525">
              <a:solidFill>
                <a:srgbClr val="26314D"/>
              </a:solidFill>
            </a:ln>
          </p:spPr>
        </p:sp>
        <p:sp>
          <p:nvSpPr>
            <p:cNvPr id="6" name="TextBox 6"/>
            <p:cNvSpPr txBox="1"/>
            <p:nvPr/>
          </p:nvSpPr>
          <p:spPr>
            <a:xfrm>
              <a:off x="909447" y="1228249"/>
              <a:ext cx="1195462" cy="190690"/>
            </a:xfrm>
            <a:prstGeom prst="rect">
              <a:avLst/>
            </a:prstGeom>
            <a:noFill/>
            <a:ln>
              <a:noFill/>
            </a:ln>
          </p:spPr>
          <p:txBody>
            <a:bodyPr wrap="none" lIns="0" tIns="0" rIns="0" bIns="0" anchor="t" anchorCtr="0">
              <a:spAutoFit/>
            </a:bodyPr>
            <a:lstStyle/>
            <a:p>
              <a:pPr algn="l"/>
              <a:r>
                <a:rPr lang="en" sz="980" b="1" dirty="0">
                  <a:solidFill>
                    <a:schemeClr val="accent1"/>
                  </a:solidFill>
                  <a:latin typeface="+mn-lt"/>
                  <a:ea typeface="+mn-ea"/>
                  <a:cs typeface="+mn-cs"/>
                </a:rPr>
                <a:t>STEP 1 · INDEXING</a:t>
              </a:r>
            </a:p>
          </p:txBody>
        </p:sp>
        <p:sp>
          <p:nvSpPr>
            <p:cNvPr id="7" name="TextBox 7"/>
            <p:cNvSpPr txBox="1"/>
            <p:nvPr/>
          </p:nvSpPr>
          <p:spPr>
            <a:xfrm>
              <a:off x="909066" y="1448752"/>
              <a:ext cx="2110347" cy="205359"/>
            </a:xfrm>
            <a:prstGeom prst="rect">
              <a:avLst/>
            </a:prstGeom>
            <a:noFill/>
            <a:ln>
              <a:noFill/>
            </a:ln>
          </p:spPr>
          <p:txBody>
            <a:bodyPr wrap="none" lIns="0" tIns="0" rIns="0" bIns="0" anchor="t" anchorCtr="0">
              <a:spAutoFit/>
            </a:bodyPr>
            <a:lstStyle/>
            <a:p>
              <a:pPr algn="l"/>
              <a:r>
                <a:rPr lang="en" sz="1050" dirty="0">
                  <a:solidFill>
                    <a:schemeClr val="dk1"/>
                  </a:solidFill>
                  <a:latin typeface="+mn-lt"/>
                  <a:ea typeface="+mn-ea"/>
                  <a:cs typeface="+mn-cs"/>
                </a:rPr>
                <a:t>Ask AI directly: “tell me about</a:t>
              </a:r>
            </a:p>
          </p:txBody>
        </p:sp>
        <p:sp>
          <p:nvSpPr>
            <p:cNvPr id="8" name="TextBox 8"/>
            <p:cNvSpPr txBox="1"/>
            <p:nvPr/>
          </p:nvSpPr>
          <p:spPr>
            <a:xfrm>
              <a:off x="909066" y="1639252"/>
              <a:ext cx="1975447" cy="205359"/>
            </a:xfrm>
            <a:prstGeom prst="rect">
              <a:avLst/>
            </a:prstGeom>
            <a:noFill/>
            <a:ln>
              <a:noFill/>
            </a:ln>
          </p:spPr>
          <p:txBody>
            <a:bodyPr wrap="none" lIns="0" tIns="0" rIns="0" bIns="0" anchor="t" anchorCtr="0">
              <a:spAutoFit/>
            </a:bodyPr>
            <a:lstStyle/>
            <a:p>
              <a:pPr algn="l"/>
              <a:r>
                <a:rPr lang="en" sz="1050" dirty="0">
                  <a:solidFill>
                    <a:schemeClr val="dk1"/>
                  </a:solidFill>
                  <a:latin typeface="+mn-lt"/>
                  <a:ea typeface="+mn-ea"/>
                  <a:cs typeface="+mn-cs"/>
                </a:rPr>
                <a:t>[product]” — is it accurate?</a:t>
              </a:r>
            </a:p>
          </p:txBody>
        </p:sp>
        <p:sp>
          <p:nvSpPr>
            <p:cNvPr id="9" name="TextBox 9"/>
            <p:cNvSpPr txBox="1"/>
            <p:nvPr/>
          </p:nvSpPr>
          <p:spPr>
            <a:xfrm>
              <a:off x="909447" y="1894999"/>
              <a:ext cx="1511993" cy="190690"/>
            </a:xfrm>
            <a:prstGeom prst="rect">
              <a:avLst/>
            </a:prstGeom>
            <a:noFill/>
            <a:ln>
              <a:noFill/>
            </a:ln>
          </p:spPr>
          <p:txBody>
            <a:bodyPr wrap="none" lIns="0" tIns="0" rIns="0" bIns="0" anchor="t" anchorCtr="0">
              <a:spAutoFit/>
            </a:bodyPr>
            <a:lstStyle/>
            <a:p>
              <a:pPr algn="l"/>
              <a:r>
                <a:rPr lang="en" sz="980" dirty="0">
                  <a:solidFill>
                    <a:srgbClr val="93A0C2"/>
                  </a:solidFill>
                  <a:latin typeface="+mn-lt"/>
                  <a:ea typeface="+mn-ea"/>
                  <a:cs typeface="+mn-cs"/>
                </a:rPr>
                <a:t>Does it know you exist?</a:t>
              </a:r>
            </a:p>
          </p:txBody>
        </p:sp>
        <p:sp>
          <p:nvSpPr>
            <p:cNvPr id="10" name="Rectangle 10"/>
            <p:cNvSpPr/>
            <p:nvPr/>
          </p:nvSpPr>
          <p:spPr>
            <a:xfrm>
              <a:off x="4381500" y="1104900"/>
              <a:ext cx="3429000" cy="1047750"/>
            </a:xfrm>
            <a:prstGeom prst="roundRect">
              <a:avLst>
                <a:gd name="adj" fmla="val 10909"/>
              </a:avLst>
            </a:prstGeom>
            <a:solidFill>
              <a:schemeClr val="accent5"/>
            </a:solidFill>
            <a:ln w="9525">
              <a:solidFill>
                <a:srgbClr val="26314D"/>
              </a:solidFill>
            </a:ln>
          </p:spPr>
        </p:sp>
        <p:sp>
          <p:nvSpPr>
            <p:cNvPr id="11" name="TextBox 11"/>
            <p:cNvSpPr txBox="1"/>
            <p:nvPr/>
          </p:nvSpPr>
          <p:spPr>
            <a:xfrm>
              <a:off x="4605147" y="1228249"/>
              <a:ext cx="1832150" cy="190690"/>
            </a:xfrm>
            <a:prstGeom prst="rect">
              <a:avLst/>
            </a:prstGeom>
            <a:noFill/>
            <a:ln>
              <a:noFill/>
            </a:ln>
          </p:spPr>
          <p:txBody>
            <a:bodyPr wrap="none" lIns="0" tIns="0" rIns="0" bIns="0" anchor="t" anchorCtr="0">
              <a:spAutoFit/>
            </a:bodyPr>
            <a:lstStyle/>
            <a:p>
              <a:pPr algn="l"/>
              <a:r>
                <a:rPr lang="en" sz="980" b="1" dirty="0">
                  <a:solidFill>
                    <a:schemeClr val="accent1"/>
                  </a:solidFill>
                  <a:latin typeface="+mn-lt"/>
                  <a:ea typeface="+mn-ea"/>
                  <a:cs typeface="+mn-cs"/>
                </a:rPr>
                <a:t>STEP 2 · RECOMMENDATION</a:t>
              </a:r>
            </a:p>
          </p:txBody>
        </p:sp>
        <p:sp>
          <p:nvSpPr>
            <p:cNvPr id="12" name="TextBox 12"/>
            <p:cNvSpPr txBox="1"/>
            <p:nvPr/>
          </p:nvSpPr>
          <p:spPr>
            <a:xfrm>
              <a:off x="4604766" y="1448752"/>
              <a:ext cx="2291190" cy="205359"/>
            </a:xfrm>
            <a:prstGeom prst="rect">
              <a:avLst/>
            </a:prstGeom>
            <a:noFill/>
            <a:ln>
              <a:noFill/>
            </a:ln>
          </p:spPr>
          <p:txBody>
            <a:bodyPr wrap="none" lIns="0" tIns="0" rIns="0" bIns="0" anchor="t" anchorCtr="0">
              <a:spAutoFit/>
            </a:bodyPr>
            <a:lstStyle/>
            <a:p>
              <a:pPr algn="l"/>
              <a:r>
                <a:rPr lang="en" sz="1050" dirty="0">
                  <a:solidFill>
                    <a:schemeClr val="dk1"/>
                  </a:solidFill>
                  <a:latin typeface="+mn-lt"/>
                  <a:ea typeface="+mn-ea"/>
                  <a:cs typeface="+mn-cs"/>
                </a:rPr>
                <a:t>Ask a generic category question,</a:t>
              </a:r>
            </a:p>
          </p:txBody>
        </p:sp>
        <p:sp>
          <p:nvSpPr>
            <p:cNvPr id="13" name="TextBox 13"/>
            <p:cNvSpPr txBox="1"/>
            <p:nvPr/>
          </p:nvSpPr>
          <p:spPr>
            <a:xfrm>
              <a:off x="4604766" y="1639252"/>
              <a:ext cx="2229879" cy="205359"/>
            </a:xfrm>
            <a:prstGeom prst="rect">
              <a:avLst/>
            </a:prstGeom>
            <a:noFill/>
            <a:ln>
              <a:noFill/>
            </a:ln>
          </p:spPr>
          <p:txBody>
            <a:bodyPr wrap="none" lIns="0" tIns="0" rIns="0" bIns="0" anchor="t" anchorCtr="0">
              <a:spAutoFit/>
            </a:bodyPr>
            <a:lstStyle/>
            <a:p>
              <a:pPr algn="l"/>
              <a:r>
                <a:rPr lang="en" sz="1050" dirty="0">
                  <a:solidFill>
                    <a:schemeClr val="dk1"/>
                  </a:solidFill>
                  <a:latin typeface="+mn-lt"/>
                  <a:ea typeface="+mn-ea"/>
                  <a:cs typeface="+mn-cs"/>
                </a:rPr>
                <a:t>no brand name — do you show up?</a:t>
              </a:r>
            </a:p>
          </p:txBody>
        </p:sp>
        <p:sp>
          <p:nvSpPr>
            <p:cNvPr id="14" name="TextBox 14"/>
            <p:cNvSpPr txBox="1"/>
            <p:nvPr/>
          </p:nvSpPr>
          <p:spPr>
            <a:xfrm>
              <a:off x="4605147" y="1894999"/>
              <a:ext cx="1531844" cy="190690"/>
            </a:xfrm>
            <a:prstGeom prst="rect">
              <a:avLst/>
            </a:prstGeom>
            <a:noFill/>
            <a:ln>
              <a:noFill/>
            </a:ln>
          </p:spPr>
          <p:txBody>
            <a:bodyPr wrap="none" lIns="0" tIns="0" rIns="0" bIns="0" anchor="t" anchorCtr="0">
              <a:spAutoFit/>
            </a:bodyPr>
            <a:lstStyle/>
            <a:p>
              <a:pPr algn="l"/>
              <a:r>
                <a:rPr lang="en" sz="980" dirty="0">
                  <a:solidFill>
                    <a:srgbClr val="93A0C2"/>
                  </a:solidFill>
                  <a:latin typeface="+mn-lt"/>
                  <a:ea typeface="+mn-ea"/>
                  <a:cs typeface="+mn-cs"/>
                </a:rPr>
                <a:t>Does it recommend you?</a:t>
              </a:r>
            </a:p>
          </p:txBody>
        </p:sp>
        <p:sp>
          <p:nvSpPr>
            <p:cNvPr id="15" name="Rectangle 15"/>
            <p:cNvSpPr/>
            <p:nvPr/>
          </p:nvSpPr>
          <p:spPr>
            <a:xfrm>
              <a:off x="8077200" y="1104900"/>
              <a:ext cx="3429000" cy="1047750"/>
            </a:xfrm>
            <a:prstGeom prst="roundRect">
              <a:avLst>
                <a:gd name="adj" fmla="val 10909"/>
              </a:avLst>
            </a:prstGeom>
            <a:solidFill>
              <a:srgbClr val="152036"/>
            </a:solidFill>
            <a:ln w="14288">
              <a:solidFill>
                <a:schemeClr val="accent2"/>
              </a:solidFill>
            </a:ln>
          </p:spPr>
        </p:sp>
        <p:sp>
          <p:nvSpPr>
            <p:cNvPr id="16" name="TextBox 16"/>
            <p:cNvSpPr txBox="1"/>
            <p:nvPr/>
          </p:nvSpPr>
          <p:spPr>
            <a:xfrm>
              <a:off x="8300847" y="1228249"/>
              <a:ext cx="1305236" cy="190690"/>
            </a:xfrm>
            <a:prstGeom prst="rect">
              <a:avLst/>
            </a:prstGeom>
            <a:noFill/>
            <a:ln>
              <a:noFill/>
            </a:ln>
          </p:spPr>
          <p:txBody>
            <a:bodyPr wrap="none" lIns="0" tIns="0" rIns="0" bIns="0" anchor="t" anchorCtr="0">
              <a:spAutoFit/>
            </a:bodyPr>
            <a:lstStyle/>
            <a:p>
              <a:pPr algn="l"/>
              <a:r>
                <a:rPr lang="en" sz="980" b="1" dirty="0">
                  <a:solidFill>
                    <a:schemeClr val="accent2"/>
                  </a:solidFill>
                  <a:latin typeface="+mn-lt"/>
                  <a:ea typeface="+mn-ea"/>
                  <a:cs typeface="+mn-cs"/>
                </a:rPr>
                <a:t>STEP 3 · CITATIONS</a:t>
              </a:r>
            </a:p>
          </p:txBody>
        </p:sp>
        <p:sp>
          <p:nvSpPr>
            <p:cNvPr id="17" name="TextBox 17"/>
            <p:cNvSpPr txBox="1"/>
            <p:nvPr/>
          </p:nvSpPr>
          <p:spPr>
            <a:xfrm>
              <a:off x="8300466" y="1448752"/>
              <a:ext cx="1969246" cy="205359"/>
            </a:xfrm>
            <a:prstGeom prst="rect">
              <a:avLst/>
            </a:prstGeom>
            <a:noFill/>
            <a:ln>
              <a:noFill/>
            </a:ln>
          </p:spPr>
          <p:txBody>
            <a:bodyPr wrap="none" lIns="0" tIns="0" rIns="0" bIns="0" anchor="t" anchorCtr="0">
              <a:spAutoFit/>
            </a:bodyPr>
            <a:lstStyle/>
            <a:p>
              <a:pPr algn="l"/>
              <a:r>
                <a:rPr lang="en" sz="1050" dirty="0">
                  <a:solidFill>
                    <a:schemeClr val="dk1"/>
                  </a:solidFill>
                  <a:latin typeface="+mn-lt"/>
                  <a:ea typeface="+mn-ea"/>
                  <a:cs typeface="+mn-cs"/>
                </a:rPr>
                <a:t>See which pages AI’s answer</a:t>
              </a:r>
            </a:p>
          </p:txBody>
        </p:sp>
        <p:sp>
          <p:nvSpPr>
            <p:cNvPr id="18" name="TextBox 18"/>
            <p:cNvSpPr txBox="1"/>
            <p:nvPr/>
          </p:nvSpPr>
          <p:spPr>
            <a:xfrm>
              <a:off x="8300466" y="1639252"/>
              <a:ext cx="2696337" cy="205359"/>
            </a:xfrm>
            <a:prstGeom prst="rect">
              <a:avLst/>
            </a:prstGeom>
            <a:noFill/>
            <a:ln>
              <a:noFill/>
            </a:ln>
          </p:spPr>
          <p:txBody>
            <a:bodyPr wrap="none" lIns="0" tIns="0" rIns="0" bIns="0" anchor="t" anchorCtr="0">
              <a:spAutoFit/>
            </a:bodyPr>
            <a:lstStyle/>
            <a:p>
              <a:pPr algn="l"/>
              <a:r>
                <a:rPr lang="en" sz="1050" dirty="0">
                  <a:solidFill>
                    <a:schemeClr val="dk1"/>
                  </a:solidFill>
                  <a:latin typeface="+mn-lt"/>
                  <a:ea typeface="+mn-ea"/>
                  <a:cs typeface="+mn-cs"/>
                </a:rPr>
                <a:t>draws from — the most valuable signal.</a:t>
              </a:r>
            </a:p>
          </p:txBody>
        </p:sp>
        <p:sp>
          <p:nvSpPr>
            <p:cNvPr id="19" name="TextBox 19"/>
            <p:cNvSpPr txBox="1"/>
            <p:nvPr/>
          </p:nvSpPr>
          <p:spPr>
            <a:xfrm>
              <a:off x="8300847" y="1894999"/>
              <a:ext cx="1386521" cy="190690"/>
            </a:xfrm>
            <a:prstGeom prst="rect">
              <a:avLst/>
            </a:prstGeom>
            <a:noFill/>
            <a:ln>
              <a:noFill/>
            </a:ln>
          </p:spPr>
          <p:txBody>
            <a:bodyPr wrap="none" lIns="0" tIns="0" rIns="0" bIns="0" anchor="t" anchorCtr="0">
              <a:spAutoFit/>
            </a:bodyPr>
            <a:lstStyle/>
            <a:p>
              <a:pPr algn="l"/>
              <a:r>
                <a:rPr lang="en" sz="980" dirty="0">
                  <a:solidFill>
                    <a:schemeClr val="accent2"/>
                  </a:solidFill>
                  <a:latin typeface="+mn-lt"/>
                  <a:ea typeface="+mn-ea"/>
                  <a:cs typeface="+mn-cs"/>
                </a:rPr>
                <a:t>What actually works?</a:t>
              </a:r>
            </a:p>
          </p:txBody>
        </p:sp>
      </p:grpSp>
      <p:grpSp>
        <p:nvGrpSpPr>
          <p:cNvPr id="31" name="Group 31"/>
          <p:cNvGrpSpPr/>
          <p:nvPr/>
        </p:nvGrpSpPr>
        <p:grpSpPr>
          <a:xfrm>
            <a:off x="685800" y="2286000"/>
            <a:ext cx="10820400" cy="1104900"/>
            <a:chOff x="685800" y="2286000"/>
            <a:chExt cx="10820400" cy="1104900"/>
          </a:xfrm>
        </p:grpSpPr>
        <p:sp>
          <p:nvSpPr>
            <p:cNvPr id="21" name="Rectangle 21"/>
            <p:cNvSpPr/>
            <p:nvPr/>
          </p:nvSpPr>
          <p:spPr>
            <a:xfrm>
              <a:off x="685800" y="2286000"/>
              <a:ext cx="5334000" cy="1104900"/>
            </a:xfrm>
            <a:prstGeom prst="roundRect">
              <a:avLst>
                <a:gd name="adj" fmla="val 10345"/>
              </a:avLst>
            </a:prstGeom>
            <a:solidFill>
              <a:schemeClr val="accent5"/>
            </a:solidFill>
            <a:ln w="9525">
              <a:solidFill>
                <a:srgbClr val="26314D"/>
              </a:solidFill>
            </a:ln>
          </p:spPr>
        </p:sp>
        <p:sp>
          <p:nvSpPr>
            <p:cNvPr id="22" name="TextBox 22"/>
            <p:cNvSpPr txBox="1"/>
            <p:nvPr/>
          </p:nvSpPr>
          <p:spPr>
            <a:xfrm>
              <a:off x="909066" y="2401252"/>
              <a:ext cx="3073035" cy="205359"/>
            </a:xfrm>
            <a:prstGeom prst="rect">
              <a:avLst/>
            </a:prstGeom>
            <a:noFill/>
            <a:ln>
              <a:noFill/>
            </a:ln>
          </p:spPr>
          <p:txBody>
            <a:bodyPr wrap="none" lIns="0" tIns="0" rIns="0" bIns="0" anchor="t" anchorCtr="0">
              <a:spAutoFit/>
            </a:bodyPr>
            <a:lstStyle/>
            <a:p>
              <a:pPr algn="l"/>
              <a:r>
                <a:rPr lang="en" sz="1050" b="1" dirty="0">
                  <a:solidFill>
                    <a:schemeClr val="accent6"/>
                  </a:solidFill>
                  <a:latin typeface="+mn-lt"/>
                  <a:ea typeface="+mn-ea"/>
                  <a:cs typeface="+mn-cs"/>
                </a:rPr>
                <a:t>If a competitor gets recommended instead</a:t>
              </a:r>
            </a:p>
          </p:txBody>
        </p:sp>
        <p:sp>
          <p:nvSpPr>
            <p:cNvPr id="23" name="TextBox 23"/>
            <p:cNvSpPr txBox="1"/>
            <p:nvPr/>
          </p:nvSpPr>
          <p:spPr>
            <a:xfrm>
              <a:off x="909447" y="2637949"/>
              <a:ext cx="2850937" cy="190690"/>
            </a:xfrm>
            <a:prstGeom prst="rect">
              <a:avLst/>
            </a:prstGeom>
            <a:noFill/>
            <a:ln>
              <a:noFill/>
            </a:ln>
          </p:spPr>
          <p:txBody>
            <a:bodyPr wrap="none" lIns="0" tIns="0" rIns="0" bIns="0" anchor="t" anchorCtr="0">
              <a:spAutoFit/>
            </a:bodyPr>
            <a:lstStyle/>
            <a:p>
              <a:pPr algn="l"/>
              <a:r>
                <a:rPr lang="en" sz="980" dirty="0">
                  <a:solidFill>
                    <a:srgbClr val="93A0C2"/>
                  </a:solidFill>
                  <a:latin typeface="+mn-lt"/>
                  <a:ea typeface="+mn-ea"/>
                  <a:cs typeface="+mn-cs"/>
                </a:rPr>
                <a:t>Write a head-to-head comparison page using</a:t>
              </a:r>
            </a:p>
          </p:txBody>
        </p:sp>
        <p:sp>
          <p:nvSpPr>
            <p:cNvPr id="24" name="TextBox 24"/>
            <p:cNvSpPr txBox="1"/>
            <p:nvPr/>
          </p:nvSpPr>
          <p:spPr>
            <a:xfrm>
              <a:off x="909447" y="2828449"/>
              <a:ext cx="3306158" cy="190690"/>
            </a:xfrm>
            <a:prstGeom prst="rect">
              <a:avLst/>
            </a:prstGeom>
            <a:noFill/>
            <a:ln>
              <a:noFill/>
            </a:ln>
          </p:spPr>
          <p:txBody>
            <a:bodyPr wrap="none" lIns="0" tIns="0" rIns="0" bIns="0" anchor="t" anchorCtr="0">
              <a:spAutoFit/>
            </a:bodyPr>
            <a:lstStyle/>
            <a:p>
              <a:pPr algn="l"/>
              <a:r>
                <a:rPr lang="en" sz="980" dirty="0">
                  <a:solidFill>
                    <a:srgbClr val="93A0C2"/>
                  </a:solidFill>
                  <a:latin typeface="+mn-lt"/>
                  <a:ea typeface="+mn-ea"/>
                  <a:cs typeface="+mn-cs"/>
                </a:rPr>
                <a:t>the Template 4 table to get pulled into the answer.</a:t>
              </a:r>
            </a:p>
          </p:txBody>
        </p:sp>
        <p:sp>
          <p:nvSpPr>
            <p:cNvPr id="25" name="TextBox 25"/>
            <p:cNvSpPr txBox="1"/>
            <p:nvPr/>
          </p:nvSpPr>
          <p:spPr>
            <a:xfrm>
              <a:off x="909447" y="3057049"/>
              <a:ext cx="3253429" cy="190690"/>
            </a:xfrm>
            <a:prstGeom prst="rect">
              <a:avLst/>
            </a:prstGeom>
            <a:noFill/>
            <a:ln>
              <a:noFill/>
            </a:ln>
          </p:spPr>
          <p:txBody>
            <a:bodyPr wrap="none" lIns="0" tIns="0" rIns="0" bIns="0" anchor="t" anchorCtr="0">
              <a:spAutoFit/>
            </a:bodyPr>
            <a:lstStyle/>
            <a:p>
              <a:pPr algn="l"/>
              <a:r>
                <a:rPr lang="en" sz="980" dirty="0">
                  <a:solidFill>
                    <a:srgbClr val="93A0C2"/>
                  </a:solidFill>
                  <a:latin typeface="+mn-lt"/>
                  <a:ea typeface="+mn-ea"/>
                  <a:cs typeface="+mn-cs"/>
                </a:rPr>
                <a:t>Or target a narrower long-tail query you can win.</a:t>
              </a:r>
            </a:p>
          </p:txBody>
        </p:sp>
        <p:sp>
          <p:nvSpPr>
            <p:cNvPr id="26" name="Rectangle 26"/>
            <p:cNvSpPr/>
            <p:nvPr/>
          </p:nvSpPr>
          <p:spPr>
            <a:xfrm>
              <a:off x="6172200" y="2286000"/>
              <a:ext cx="5334000" cy="1104900"/>
            </a:xfrm>
            <a:prstGeom prst="roundRect">
              <a:avLst>
                <a:gd name="adj" fmla="val 10345"/>
              </a:avLst>
            </a:prstGeom>
            <a:solidFill>
              <a:schemeClr val="accent5"/>
            </a:solidFill>
            <a:ln w="9525">
              <a:solidFill>
                <a:srgbClr val="26314D"/>
              </a:solidFill>
            </a:ln>
          </p:spPr>
        </p:sp>
        <p:sp>
          <p:nvSpPr>
            <p:cNvPr id="27" name="TextBox 27"/>
            <p:cNvSpPr txBox="1"/>
            <p:nvPr/>
          </p:nvSpPr>
          <p:spPr>
            <a:xfrm>
              <a:off x="6395466" y="2401252"/>
              <a:ext cx="2687243" cy="205359"/>
            </a:xfrm>
            <a:prstGeom prst="rect">
              <a:avLst/>
            </a:prstGeom>
            <a:noFill/>
            <a:ln>
              <a:noFill/>
            </a:ln>
          </p:spPr>
          <p:txBody>
            <a:bodyPr wrap="none" lIns="0" tIns="0" rIns="0" bIns="0" anchor="t" anchorCtr="0">
              <a:spAutoFit/>
            </a:bodyPr>
            <a:lstStyle/>
            <a:p>
              <a:pPr algn="l"/>
              <a:r>
                <a:rPr lang="en" sz="1050" b="1" dirty="0">
                  <a:solidFill>
                    <a:schemeClr val="accent6"/>
                  </a:solidFill>
                  <a:latin typeface="+mn-lt"/>
                  <a:ea typeface="+mn-ea"/>
                  <a:cs typeface="+mn-cs"/>
                </a:rPr>
                <a:t>Stay dynamic — and avoid two pitfalls</a:t>
              </a:r>
            </a:p>
          </p:txBody>
        </p:sp>
        <p:sp>
          <p:nvSpPr>
            <p:cNvPr id="28" name="TextBox 28"/>
            <p:cNvSpPr txBox="1"/>
            <p:nvPr/>
          </p:nvSpPr>
          <p:spPr>
            <a:xfrm>
              <a:off x="6395847" y="2637949"/>
              <a:ext cx="2398508" cy="190690"/>
            </a:xfrm>
            <a:prstGeom prst="rect">
              <a:avLst/>
            </a:prstGeom>
            <a:noFill/>
            <a:ln>
              <a:noFill/>
            </a:ln>
          </p:spPr>
          <p:txBody>
            <a:bodyPr wrap="none" lIns="0" tIns="0" rIns="0" bIns="0" anchor="t" anchorCtr="0">
              <a:spAutoFit/>
            </a:bodyPr>
            <a:lstStyle/>
            <a:p>
              <a:pPr algn="l"/>
              <a:r>
                <a:rPr lang="en" sz="980" dirty="0">
                  <a:solidFill>
                    <a:srgbClr val="93A0C2"/>
                  </a:solidFill>
                  <a:latin typeface="+mn-lt"/>
                  <a:ea typeface="+mn-ea"/>
                  <a:cs typeface="+mn-cs"/>
                </a:rPr>
                <a:t>GEO is an ongoing contest: pause and</a:t>
              </a:r>
            </a:p>
          </p:txBody>
        </p:sp>
        <p:sp>
          <p:nvSpPr>
            <p:cNvPr id="29" name="TextBox 29"/>
            <p:cNvSpPr txBox="1"/>
            <p:nvPr/>
          </p:nvSpPr>
          <p:spPr>
            <a:xfrm>
              <a:off x="6395847" y="2828449"/>
              <a:ext cx="2646376" cy="190690"/>
            </a:xfrm>
            <a:prstGeom prst="rect">
              <a:avLst/>
            </a:prstGeom>
            <a:noFill/>
            <a:ln>
              <a:noFill/>
            </a:ln>
          </p:spPr>
          <p:txBody>
            <a:bodyPr wrap="none" lIns="0" tIns="0" rIns="0" bIns="0" anchor="t" anchorCtr="0">
              <a:spAutoFit/>
            </a:bodyPr>
            <a:lstStyle/>
            <a:p>
              <a:pPr algn="l"/>
              <a:r>
                <a:rPr lang="en" sz="980" dirty="0">
                  <a:solidFill>
                    <a:srgbClr val="93A0C2"/>
                  </a:solidFill>
                  <a:latin typeface="+mn-lt"/>
                  <a:ea typeface="+mn-ea"/>
                  <a:cs typeface="+mn-cs"/>
                </a:rPr>
                <a:t>competitors retake your slot. Skip thin,</a:t>
              </a:r>
            </a:p>
          </p:txBody>
        </p:sp>
        <p:sp>
          <p:nvSpPr>
            <p:cNvPr id="30" name="TextBox 30"/>
            <p:cNvSpPr txBox="1"/>
            <p:nvPr/>
          </p:nvSpPr>
          <p:spPr>
            <a:xfrm>
              <a:off x="6395847" y="3057049"/>
              <a:ext cx="3842403" cy="190690"/>
            </a:xfrm>
            <a:prstGeom prst="rect">
              <a:avLst/>
            </a:prstGeom>
            <a:noFill/>
            <a:ln>
              <a:noFill/>
            </a:ln>
          </p:spPr>
          <p:txBody>
            <a:bodyPr wrap="none" lIns="0" tIns="0" rIns="0" bIns="0" anchor="t" anchorCtr="0">
              <a:spAutoFit/>
            </a:bodyPr>
            <a:lstStyle/>
            <a:p>
              <a:pPr algn="l"/>
              <a:r>
                <a:rPr lang="en" sz="980" dirty="0">
                  <a:solidFill>
                    <a:srgbClr val="93A0C2"/>
                  </a:solidFill>
                  <a:latin typeface="+mn-lt"/>
                  <a:ea typeface="+mn-ea"/>
                  <a:cs typeface="+mn-cs"/>
                </a:rPr>
                <a:t>templated pages; claim multimodal + expert visibility early.</a:t>
              </a:r>
            </a:p>
          </p:txBody>
        </p:sp>
      </p:grpSp>
      <p:grpSp>
        <p:nvGrpSpPr>
          <p:cNvPr id="43" name="Group 43"/>
          <p:cNvGrpSpPr/>
          <p:nvPr/>
        </p:nvGrpSpPr>
        <p:grpSpPr>
          <a:xfrm>
            <a:off x="685800" y="3543300"/>
            <a:ext cx="10820400" cy="2324100"/>
            <a:chOff x="685800" y="3543300"/>
            <a:chExt cx="10820400" cy="2324100"/>
          </a:xfrm>
        </p:grpSpPr>
        <p:sp>
          <p:nvSpPr>
            <p:cNvPr id="32" name="Rectangle 32"/>
            <p:cNvSpPr/>
            <p:nvPr/>
          </p:nvSpPr>
          <p:spPr>
            <a:xfrm>
              <a:off x="685800" y="3543300"/>
              <a:ext cx="10820400" cy="2324100"/>
            </a:xfrm>
            <a:prstGeom prst="roundRect">
              <a:avLst>
                <a:gd name="adj" fmla="val 8197"/>
              </a:avLst>
            </a:prstGeom>
            <a:solidFill>
              <a:srgbClr val="152036"/>
            </a:solidFill>
            <a:ln w="9525">
              <a:solidFill>
                <a:schemeClr val="accent2"/>
              </a:solidFill>
            </a:ln>
            <a:effectLst>
              <a:outerShdw blurRad="190500" dist="57150" dir="5400000" algn="ctr" rotWithShape="0">
                <a:srgbClr val="000000">
                  <a:alpha val="22500"/>
                </a:srgbClr>
              </a:outerShdw>
            </a:effectLst>
          </p:spPr>
        </p:sp>
        <p:sp>
          <p:nvSpPr>
            <p:cNvPr id="33" name="TextBox 33"/>
            <p:cNvSpPr txBox="1"/>
            <p:nvPr/>
          </p:nvSpPr>
          <p:spPr>
            <a:xfrm>
              <a:off x="2667321" y="3743325"/>
              <a:ext cx="6857358" cy="293370"/>
            </a:xfrm>
            <a:prstGeom prst="rect">
              <a:avLst/>
            </a:prstGeom>
            <a:noFill/>
            <a:ln>
              <a:noFill/>
            </a:ln>
          </p:spPr>
          <p:txBody>
            <a:bodyPr wrap="none" lIns="0" tIns="0" rIns="0" bIns="0" anchor="t" anchorCtr="0">
              <a:spAutoFit/>
            </a:bodyPr>
            <a:lstStyle/>
            <a:p>
              <a:pPr algn="ctr"/>
              <a:r>
                <a:rPr lang="en" sz="1500" dirty="0">
                  <a:solidFill>
                    <a:schemeClr val="dk1"/>
                  </a:solidFill>
                  <a:latin typeface="+mn-lt"/>
                  <a:ea typeface="+mn-ea"/>
                  <a:cs typeface="+mn-cs"/>
                </a:rPr>
                <a:t>Translate your product into a language machines can index and trust,</a:t>
              </a:r>
            </a:p>
          </p:txBody>
        </p:sp>
        <p:sp>
          <p:nvSpPr>
            <p:cNvPr id="34" name="TextBox 34"/>
            <p:cNvSpPr txBox="1"/>
            <p:nvPr/>
          </p:nvSpPr>
          <p:spPr>
            <a:xfrm>
              <a:off x="3352228" y="3990975"/>
              <a:ext cx="5487543" cy="293370"/>
            </a:xfrm>
            <a:prstGeom prst="rect">
              <a:avLst/>
            </a:prstGeom>
            <a:noFill/>
            <a:ln>
              <a:noFill/>
            </a:ln>
          </p:spPr>
          <p:txBody>
            <a:bodyPr wrap="none" lIns="0" tIns="0" rIns="0" bIns="0" anchor="t" anchorCtr="0">
              <a:spAutoFit/>
            </a:bodyPr>
            <a:lstStyle/>
            <a:p>
              <a:pPr algn="ctr"/>
              <a:r>
                <a:rPr lang="en" sz="1500" dirty="0">
                  <a:solidFill>
                    <a:schemeClr val="dk1"/>
                  </a:solidFill>
                  <a:latin typeface="+mn-lt"/>
                  <a:ea typeface="+mn-ea"/>
                  <a:cs typeface="+mn-cs"/>
                </a:rPr>
                <a:t>back it with real structure, then measure and iterate.</a:t>
              </a:r>
            </a:p>
          </p:txBody>
        </p:sp>
        <p:sp>
          <p:nvSpPr>
            <p:cNvPr id="35" name="Rectangle 35"/>
            <p:cNvSpPr/>
            <p:nvPr/>
          </p:nvSpPr>
          <p:spPr>
            <a:xfrm>
              <a:off x="2286000" y="4476750"/>
              <a:ext cx="7620000" cy="1123950"/>
            </a:xfrm>
            <a:prstGeom prst="roundRect">
              <a:avLst>
                <a:gd name="adj" fmla="val 13559"/>
              </a:avLst>
            </a:prstGeom>
            <a:solidFill>
              <a:schemeClr val="accent5"/>
            </a:solidFill>
            <a:ln>
              <a:noFill/>
            </a:ln>
          </p:spPr>
        </p:sp>
        <p:grpSp>
          <p:nvGrpSpPr>
            <p:cNvPr id="39" name="Group 39"/>
            <p:cNvGrpSpPr/>
            <p:nvPr/>
          </p:nvGrpSpPr>
          <p:grpSpPr>
            <a:xfrm>
              <a:off x="2649286" y="4826000"/>
              <a:ext cx="259015" cy="259014"/>
              <a:chOff x="2649286" y="4826000"/>
              <a:chExt cx="259015" cy="259014"/>
            </a:xfrm>
          </p:grpSpPr>
          <p:sp>
            <p:nvSpPr>
              <p:cNvPr id="36" name="Freeform 36"/>
              <p:cNvSpPr/>
              <p:nvPr/>
            </p:nvSpPr>
            <p:spPr>
              <a:xfrm>
                <a:off x="2654300" y="4826000"/>
                <a:ext cx="254001" cy="254001"/>
              </a:xfrm>
              <a:custGeom>
                <a:avLst/>
                <a:gdLst/>
                <a:ahLst/>
                <a:cxnLst/>
                <a:rect l="l" t="t" r="r" b="b"/>
                <a:pathLst>
                  <a:path w="254001" h="254001">
                    <a:moveTo>
                      <a:pt x="0" y="142875"/>
                    </a:moveTo>
                    <a:cubicBezTo>
                      <a:pt x="58264" y="149800"/>
                      <a:pt x="104201" y="195736"/>
                      <a:pt x="111125" y="254001"/>
                    </a:cubicBezTo>
                    <a:cubicBezTo>
                      <a:pt x="139654" y="237553"/>
                      <a:pt x="157663" y="207537"/>
                      <a:pt x="158750" y="174625"/>
                    </a:cubicBezTo>
                    <a:cubicBezTo>
                      <a:pt x="213262" y="155449"/>
                      <a:pt x="250854" y="105325"/>
                      <a:pt x="254001" y="47625"/>
                    </a:cubicBezTo>
                    <a:cubicBezTo>
                      <a:pt x="254001" y="21322"/>
                      <a:pt x="232678" y="0"/>
                      <a:pt x="206375" y="0"/>
                    </a:cubicBezTo>
                    <a:cubicBezTo>
                      <a:pt x="148675" y="3146"/>
                      <a:pt x="98551" y="40739"/>
                      <a:pt x="79375" y="95250"/>
                    </a:cubicBezTo>
                    <a:cubicBezTo>
                      <a:pt x="46463" y="96337"/>
                      <a:pt x="16447" y="114347"/>
                      <a:pt x="0" y="142875"/>
                    </a:cubicBezTo>
                  </a:path>
                </a:pathLst>
              </a:custGeom>
              <a:noFill/>
              <a:ln w="31750">
                <a:solidFill>
                  <a:schemeClr val="accent6"/>
                </a:solidFill>
              </a:ln>
            </p:spPr>
          </p:sp>
          <p:sp>
            <p:nvSpPr>
              <p:cNvPr id="37" name="Freeform 37"/>
              <p:cNvSpPr/>
              <p:nvPr/>
            </p:nvSpPr>
            <p:spPr>
              <a:xfrm>
                <a:off x="2649286" y="4984750"/>
                <a:ext cx="100264" cy="100264"/>
              </a:xfrm>
              <a:custGeom>
                <a:avLst/>
                <a:gdLst/>
                <a:ahLst/>
                <a:cxnLst/>
                <a:rect l="l" t="t" r="r" b="b"/>
                <a:pathLst>
                  <a:path w="100264" h="100264">
                    <a:moveTo>
                      <a:pt x="52639" y="0"/>
                    </a:moveTo>
                    <a:cubicBezTo>
                      <a:pt x="18840" y="19081"/>
                      <a:pt x="0" y="56762"/>
                      <a:pt x="5014" y="95250"/>
                    </a:cubicBezTo>
                    <a:cubicBezTo>
                      <a:pt x="43502" y="100264"/>
                      <a:pt x="81183" y="81424"/>
                      <a:pt x="100264" y="47625"/>
                    </a:cubicBezTo>
                  </a:path>
                </a:pathLst>
              </a:custGeom>
              <a:noFill/>
              <a:ln w="31750">
                <a:solidFill>
                  <a:schemeClr val="accent6"/>
                </a:solidFill>
              </a:ln>
            </p:spPr>
          </p:sp>
          <p:sp>
            <p:nvSpPr>
              <p:cNvPr id="38" name="Freeform 38"/>
              <p:cNvSpPr/>
              <p:nvPr/>
            </p:nvSpPr>
            <p:spPr>
              <a:xfrm>
                <a:off x="2813050" y="4889500"/>
                <a:ext cx="31750" cy="31750"/>
              </a:xfrm>
              <a:custGeom>
                <a:avLst/>
                <a:gdLst/>
                <a:ahLst/>
                <a:cxnLst/>
                <a:rect l="l" t="t" r="r" b="b"/>
                <a:pathLst>
                  <a:path w="31750" h="31750">
                    <a:moveTo>
                      <a:pt x="0" y="15875"/>
                    </a:moveTo>
                    <a:cubicBezTo>
                      <a:pt x="0" y="24643"/>
                      <a:pt x="7107" y="31750"/>
                      <a:pt x="15875" y="31750"/>
                    </a:cubicBezTo>
                    <a:cubicBezTo>
                      <a:pt x="24643" y="31750"/>
                      <a:pt x="31750" y="24643"/>
                      <a:pt x="31750" y="15875"/>
                    </a:cubicBezTo>
                    <a:cubicBezTo>
                      <a:pt x="31750" y="7107"/>
                      <a:pt x="24643" y="0"/>
                      <a:pt x="15875" y="0"/>
                    </a:cubicBezTo>
                    <a:cubicBezTo>
                      <a:pt x="7107" y="0"/>
                      <a:pt x="0" y="7107"/>
                      <a:pt x="0" y="15875"/>
                    </a:cubicBezTo>
                  </a:path>
                </a:pathLst>
              </a:custGeom>
              <a:noFill/>
              <a:ln w="31750">
                <a:solidFill>
                  <a:schemeClr val="accent6"/>
                </a:solidFill>
              </a:ln>
            </p:spPr>
          </p:sp>
        </p:grpSp>
        <p:sp>
          <p:nvSpPr>
            <p:cNvPr id="40" name="TextBox 40"/>
            <p:cNvSpPr txBox="1"/>
            <p:nvPr/>
          </p:nvSpPr>
          <p:spPr>
            <a:xfrm>
              <a:off x="3155061" y="4722971"/>
              <a:ext cx="3725219" cy="278702"/>
            </a:xfrm>
            <a:prstGeom prst="rect">
              <a:avLst/>
            </a:prstGeom>
            <a:noFill/>
            <a:ln>
              <a:noFill/>
            </a:ln>
          </p:spPr>
          <p:txBody>
            <a:bodyPr wrap="none" lIns="0" tIns="0" rIns="0" bIns="0" anchor="t" anchorCtr="0">
              <a:spAutoFit/>
            </a:bodyPr>
            <a:lstStyle/>
            <a:p>
              <a:pPr algn="l"/>
              <a:r>
                <a:rPr lang="en" sz="1420" b="1" dirty="0">
                  <a:solidFill>
                    <a:schemeClr val="dk1"/>
                  </a:solidFill>
                  <a:latin typeface="+mn-lt"/>
                  <a:ea typeface="+mn-ea"/>
                  <a:cs typeface="+mn-cs"/>
                </a:rPr>
                <a:t>Want a fast read on where you stand?</a:t>
              </a:r>
            </a:p>
          </p:txBody>
        </p:sp>
        <p:sp>
          <p:nvSpPr>
            <p:cNvPr id="41" name="TextBox 41"/>
            <p:cNvSpPr txBox="1"/>
            <p:nvPr/>
          </p:nvSpPr>
          <p:spPr>
            <a:xfrm>
              <a:off x="3155442" y="4997768"/>
              <a:ext cx="4930113" cy="264033"/>
            </a:xfrm>
            <a:prstGeom prst="rect">
              <a:avLst/>
            </a:prstGeom>
            <a:noFill/>
            <a:ln>
              <a:noFill/>
            </a:ln>
          </p:spPr>
          <p:txBody>
            <a:bodyPr wrap="none" lIns="0" tIns="0" rIns="0" bIns="0" anchor="t" anchorCtr="0">
              <a:spAutoFit/>
            </a:bodyPr>
            <a:lstStyle/>
            <a:p>
              <a:pPr algn="l"/>
              <a:r>
                <a:rPr lang="en" sz="1350" dirty="0">
                  <a:solidFill>
                    <a:srgbClr val="93A0C2"/>
                  </a:solidFill>
                  <a:latin typeface="+mn-lt"/>
                  <a:ea typeface="+mn-ea"/>
                  <a:cs typeface="+mn-cs"/>
                </a:rPr>
                <a:t>Search “Cyberbard” for a free, self-serve Auto Test —</a:t>
              </a:r>
            </a:p>
          </p:txBody>
        </p:sp>
        <p:sp>
          <p:nvSpPr>
            <p:cNvPr id="42" name="TextBox 42"/>
            <p:cNvSpPr txBox="1"/>
            <p:nvPr/>
          </p:nvSpPr>
          <p:spPr>
            <a:xfrm>
              <a:off x="3155442" y="5245418"/>
              <a:ext cx="6282279" cy="264033"/>
            </a:xfrm>
            <a:prstGeom prst="rect">
              <a:avLst/>
            </a:prstGeom>
            <a:noFill/>
            <a:ln>
              <a:noFill/>
            </a:ln>
          </p:spPr>
          <p:txBody>
            <a:bodyPr wrap="none" lIns="0" tIns="0" rIns="0" bIns="0" anchor="t" anchorCtr="0">
              <a:spAutoFit/>
            </a:bodyPr>
            <a:lstStyle/>
            <a:p>
              <a:pPr algn="l"/>
              <a:r>
                <a:rPr lang="en" sz="1350" b="1" dirty="0">
                  <a:solidFill>
                    <a:schemeClr val="accent2"/>
                  </a:solidFill>
                  <a:latin typeface="+mn-lt"/>
                  <a:ea typeface="+mn-ea"/>
                  <a:cs typeface="+mn-cs"/>
                </a:rPr>
                <a:t>a scored report plus a ranked fix checklist, no developer required.</a:t>
              </a:r>
            </a:p>
          </p:txBody>
        </p:sp>
      </p:grpSp>
      <p:grpSp>
        <p:nvGrpSpPr>
          <p:cNvPr id="47" name="Group 47"/>
          <p:cNvGrpSpPr/>
          <p:nvPr/>
        </p:nvGrpSpPr>
        <p:grpSpPr>
          <a:xfrm>
            <a:off x="680847" y="6019800"/>
            <a:ext cx="10830306" cy="314039"/>
            <a:chOff x="680847" y="6019800"/>
            <a:chExt cx="10830306" cy="314039"/>
          </a:xfrm>
        </p:grpSpPr>
        <p:sp>
          <p:nvSpPr>
            <p:cNvPr id="44" name="Line 44"/>
            <p:cNvSpPr/>
            <p:nvPr/>
          </p:nvSpPr>
          <p:spPr>
            <a:xfrm>
              <a:off x="685800" y="6019800"/>
              <a:ext cx="10820400" cy="9525"/>
            </a:xfrm>
            <a:custGeom>
              <a:avLst/>
              <a:gdLst/>
              <a:ahLst/>
              <a:cxnLst/>
              <a:rect l="l" t="t" r="r" b="b"/>
              <a:pathLst>
                <a:path w="10820400" h="9525">
                  <a:moveTo>
                    <a:pt x="0" y="0"/>
                  </a:moveTo>
                  <a:lnTo>
                    <a:pt x="10820400" y="0"/>
                  </a:lnTo>
                </a:path>
              </a:pathLst>
            </a:custGeom>
            <a:noFill/>
            <a:ln w="9525">
              <a:solidFill>
                <a:srgbClr val="26314D"/>
              </a:solidFill>
            </a:ln>
          </p:spPr>
        </p:sp>
        <p:sp>
          <p:nvSpPr>
            <p:cNvPr id="45" name="TextBox 45"/>
            <p:cNvSpPr txBox="1"/>
            <p:nvPr/>
          </p:nvSpPr>
          <p:spPr>
            <a:xfrm>
              <a:off x="680847" y="6143149"/>
              <a:ext cx="3577235" cy="190690"/>
            </a:xfrm>
            <a:prstGeom prst="rect">
              <a:avLst/>
            </a:prstGeom>
            <a:noFill/>
            <a:ln>
              <a:noFill/>
            </a:ln>
          </p:spPr>
          <p:txBody>
            <a:bodyPr wrap="none" lIns="0" tIns="0" rIns="0" bIns="0" anchor="t" anchorCtr="0">
              <a:spAutoFit/>
            </a:bodyPr>
            <a:lstStyle/>
            <a:p>
              <a:pPr algn="l"/>
              <a:r>
                <a:rPr lang="en" sz="980" dirty="0">
                  <a:solidFill>
                    <a:srgbClr val="93A0C2"/>
                  </a:solidFill>
                  <a:latin typeface="+mn-lt"/>
                  <a:ea typeface="+mn-ea"/>
                  <a:cs typeface="+mn-cs"/>
                </a:rPr>
                <a:t>GEO From Zero to One · Part 7: Planning and Measuring</a:t>
              </a:r>
            </a:p>
          </p:txBody>
        </p:sp>
        <p:sp>
          <p:nvSpPr>
            <p:cNvPr id="46" name="TextBox 46"/>
            <p:cNvSpPr txBox="1"/>
            <p:nvPr/>
          </p:nvSpPr>
          <p:spPr>
            <a:xfrm>
              <a:off x="11059290" y="6143149"/>
              <a:ext cx="451863" cy="190690"/>
            </a:xfrm>
            <a:prstGeom prst="rect">
              <a:avLst/>
            </a:prstGeom>
            <a:noFill/>
            <a:ln>
              <a:noFill/>
            </a:ln>
          </p:spPr>
          <p:txBody>
            <a:bodyPr wrap="none" lIns="0" tIns="0" rIns="0" bIns="0" anchor="t" anchorCtr="0">
              <a:spAutoFit/>
            </a:bodyPr>
            <a:lstStyle/>
            <a:p>
              <a:pPr algn="r"/>
              <a:r>
                <a:rPr lang="en" sz="980" dirty="0">
                  <a:solidFill>
                    <a:srgbClr val="93A0C2"/>
                  </a:solidFill>
                  <a:latin typeface="+mn-lt"/>
                  <a:ea typeface="+mn-ea"/>
                  <a:cs typeface="+mn-cs"/>
                </a:rPr>
                <a:t>14 / 14</a:t>
              </a:r>
            </a:p>
          </p:txBody>
        </p:sp>
      </p:gr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my_deck">
  <a:themeElements>
    <a:clrScheme name="my_deck">
      <a:dk1>
        <a:srgbClr val="E7ECFA"/>
      </a:dk1>
      <a:lt1>
        <a:srgbClr val="0B1220"/>
      </a:lt1>
      <a:dk2>
        <a:srgbClr val="1F497D"/>
      </a:dk2>
      <a:lt2>
        <a:srgbClr val="0B1220"/>
      </a:lt2>
      <a:accent1>
        <a:srgbClr val="6C8CFF"/>
      </a:accent1>
      <a:accent2>
        <a:srgbClr val="22D3EE"/>
      </a:accent2>
      <a:accent3>
        <a:srgbClr val="22D3EE"/>
      </a:accent3>
      <a:accent4>
        <a:srgbClr val="6C8CFF"/>
      </a:accent4>
      <a:accent5>
        <a:srgbClr val="121A2E"/>
      </a:accent5>
      <a:accent6>
        <a:srgbClr val="F5A623"/>
      </a:accent6>
      <a:hlink>
        <a:srgbClr val="22D3EE"/>
      </a:hlink>
      <a:folHlink>
        <a:srgbClr val="22D3EE"/>
      </a:folHlink>
    </a:clrScheme>
    <a:fontScheme name="my_deck">
      <a:majorFont>
        <a:latin typeface="Poppins"/>
        <a:ea typeface="Microsoft YaHei"/>
        <a:cs typeface="Poppins"/>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nter"/>
        <a:ea typeface="Microsoft YaHei"/>
        <a:cs typeface="Inter"/>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y_de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my_deck">
  <a:themeElements>
    <a:clrScheme name="my_deck">
      <a:dk1>
        <a:srgbClr val="E7ECFA"/>
      </a:dk1>
      <a:lt1>
        <a:srgbClr val="0B1220"/>
      </a:lt1>
      <a:dk2>
        <a:srgbClr val="1F497D"/>
      </a:dk2>
      <a:lt2>
        <a:srgbClr val="0B1220"/>
      </a:lt2>
      <a:accent1>
        <a:srgbClr val="6C8CFF"/>
      </a:accent1>
      <a:accent2>
        <a:srgbClr val="22D3EE"/>
      </a:accent2>
      <a:accent3>
        <a:srgbClr val="22D3EE"/>
      </a:accent3>
      <a:accent4>
        <a:srgbClr val="6C8CFF"/>
      </a:accent4>
      <a:accent5>
        <a:srgbClr val="121A2E"/>
      </a:accent5>
      <a:accent6>
        <a:srgbClr val="F5A623"/>
      </a:accent6>
      <a:hlink>
        <a:srgbClr val="22D3EE"/>
      </a:hlink>
      <a:folHlink>
        <a:srgbClr val="22D3EE"/>
      </a:folHlink>
    </a:clrScheme>
    <a:fontScheme name="my_deck">
      <a:majorFont>
        <a:latin typeface="Poppins"/>
        <a:ea typeface="Microsoft YaHei"/>
        <a:cs typeface="Poppins"/>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nter"/>
        <a:ea typeface="Microsoft YaHei"/>
        <a:cs typeface="Inter"/>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y_de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On-screen Show (16:9)</PresentationFormat>
  <Paragraphs>0</Paragraphs>
  <Slides>14</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dc:language>en</dc:language>
  <cp:lastModifiedBy/>
  <cp:revision>1</cp:revision>
  <dcterms:created xsi:type="dcterms:W3CDTF">2026-09-01T16:16:20Z</dcterms:created>
  <dcterms:modified xsi:type="dcterms:W3CDTF">2026-09-01T16:16:20Z</dcterms:modified>
  <cp:category/>
  <cp:contentStatus/>
</cp:coreProperties>
</file>